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27"/>
  </p:notesMasterIdLst>
  <p:handoutMasterIdLst>
    <p:handoutMasterId r:id="rId28"/>
  </p:handoutMasterIdLst>
  <p:sldIdLst>
    <p:sldId id="264" r:id="rId5"/>
    <p:sldId id="270" r:id="rId6"/>
    <p:sldId id="577" r:id="rId7"/>
    <p:sldId id="578" r:id="rId8"/>
    <p:sldId id="579" r:id="rId9"/>
    <p:sldId id="580" r:id="rId10"/>
    <p:sldId id="581" r:id="rId11"/>
    <p:sldId id="582" r:id="rId12"/>
    <p:sldId id="583" r:id="rId13"/>
    <p:sldId id="584" r:id="rId14"/>
    <p:sldId id="585" r:id="rId15"/>
    <p:sldId id="586" r:id="rId16"/>
    <p:sldId id="587" r:id="rId17"/>
    <p:sldId id="588" r:id="rId18"/>
    <p:sldId id="589" r:id="rId19"/>
    <p:sldId id="590" r:id="rId20"/>
    <p:sldId id="591" r:id="rId21"/>
    <p:sldId id="592" r:id="rId22"/>
    <p:sldId id="593" r:id="rId23"/>
    <p:sldId id="267" r:id="rId24"/>
    <p:sldId id="594" r:id="rId25"/>
    <p:sldId id="268"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5"/>
    <a:srgbClr val="000000"/>
    <a:srgbClr val="78BE21"/>
    <a:srgbClr val="0D0D0D"/>
    <a:srgbClr val="E8E8E8"/>
    <a:srgbClr val="B2073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900359-09AE-4A36-AED7-F4BDBB3C254D}" v="7" dt="2023-04-05T14:55:17.0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89889" autoAdjust="0"/>
  </p:normalViewPr>
  <p:slideViewPr>
    <p:cSldViewPr snapToGrid="0">
      <p:cViewPr varScale="1">
        <p:scale>
          <a:sx n="114" d="100"/>
          <a:sy n="114" d="100"/>
        </p:scale>
        <p:origin x="360"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NeueHaasGroteskText Std" panose="020B0504020202020204" pitchFamily="34" charset="0"/>
              </a:rPr>
              <a:t>5/17/2023</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NeueHaasGroteskText Std" panose="020B0504020202020204" pitchFamily="34" charset="0"/>
              </a:defRPr>
            </a:lvl1pPr>
          </a:lstStyle>
          <a:p>
            <a:fld id="{A50CD39D-89B0-4C68-805A-35C75A7C20C8}" type="datetimeFigureOut">
              <a:rPr lang="en-US" smtClean="0"/>
              <a:pPr/>
              <a:t>5/17/2023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2294831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B2D513-D1B2-40A3-98CE-6025BFA2B3CC}"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pic>
        <p:nvPicPr>
          <p:cNvPr id="10" name="Picture 9" descr="DL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83322" y="5724327"/>
            <a:ext cx="3183297" cy="927174"/>
          </a:xfrm>
          <a:prstGeom prst="rect">
            <a:avLst/>
          </a:prstGeom>
        </p:spPr>
      </p:pic>
      <p:sp>
        <p:nvSpPr>
          <p:cNvPr id="9" name="Footer Placeholder 4"/>
          <p:cNvSpPr>
            <a:spLocks noGrp="1"/>
          </p:cNvSpPr>
          <p:nvPr>
            <p:ph type="ftr" sz="quarter" idx="3"/>
          </p:nvPr>
        </p:nvSpPr>
        <p:spPr bwMode="black">
          <a:xfrm>
            <a:off x="6253560" y="6138332"/>
            <a:ext cx="5587647" cy="365125"/>
          </a:xfrm>
          <a:prstGeom prst="rect">
            <a:avLst/>
          </a:prstGeom>
        </p:spPr>
        <p:txBody>
          <a:bodyPr anchor="b"/>
          <a:lstStyle>
            <a:lvl1pPr algn="r">
              <a:defRPr sz="1200">
                <a:solidFill>
                  <a:schemeClr val="tx2"/>
                </a:solidFill>
              </a:defRPr>
            </a:lvl1pPr>
          </a:lstStyle>
          <a:p>
            <a:r>
              <a:rPr lang="en-US" dirty="0"/>
              <a:t>Optional Tagline Goes Here </a:t>
            </a:r>
            <a:r>
              <a:rPr lang="en-US" dirty="0">
                <a:solidFill>
                  <a:schemeClr val="accent1"/>
                </a:solidFill>
              </a:rPr>
              <a:t>|</a:t>
            </a:r>
            <a:r>
              <a:rPr lang="en-US" dirty="0"/>
              <a:t> www.dli.mn.gov</a:t>
            </a:r>
          </a:p>
        </p:txBody>
      </p:sp>
      <p:sp>
        <p:nvSpPr>
          <p:cNvPr id="6" name="Picture Placeholder 5"/>
          <p:cNvSpPr>
            <a:spLocks noGrp="1"/>
          </p:cNvSpPr>
          <p:nvPr>
            <p:ph type="pic" sz="quarter" idx="17"/>
          </p:nvPr>
        </p:nvSpPr>
        <p:spPr bwMode="gray">
          <a:xfrm>
            <a:off x="0" y="0"/>
            <a:ext cx="12192000" cy="3380732"/>
          </a:xfrm>
        </p:spPr>
        <p:txBody>
          <a:bodyPr/>
          <a:lstStyle/>
          <a:p>
            <a:r>
              <a:rPr lang="en-US"/>
              <a:t>Click icon to add picture</a:t>
            </a:r>
            <a:endParaRPr lang="en-US" dirty="0"/>
          </a:p>
        </p:txBody>
      </p:sp>
    </p:spTree>
    <p:extLst>
      <p:ext uri="{BB962C8B-B14F-4D97-AF65-F5344CB8AC3E}">
        <p14:creationId xmlns:p14="http://schemas.microsoft.com/office/powerpoint/2010/main" val="1788824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Split Boxed)">
    <p:spTree>
      <p:nvGrpSpPr>
        <p:cNvPr id="1" name=""/>
        <p:cNvGrpSpPr/>
        <p:nvPr/>
      </p:nvGrpSpPr>
      <p:grpSpPr>
        <a:xfrm>
          <a:off x="0" y="0"/>
          <a:ext cx="0" cy="0"/>
          <a:chOff x="0" y="0"/>
          <a:chExt cx="0" cy="0"/>
        </a:xfrm>
      </p:grpSpPr>
      <p:sp>
        <p:nvSpPr>
          <p:cNvPr id="9" name="Rectangle 8"/>
          <p:cNvSpPr/>
          <p:nvPr userDrawn="1"/>
        </p:nvSpPr>
        <p:spPr bwMode="auto">
          <a:xfrm>
            <a:off x="0" y="681052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bwMode="auto">
          <a:xfrm>
            <a:off x="0" y="6764404"/>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Text Placeholder 2"/>
          <p:cNvSpPr>
            <a:spLocks noGrp="1"/>
          </p:cNvSpPr>
          <p:nvPr>
            <p:ph idx="1"/>
          </p:nvPr>
        </p:nvSpPr>
        <p:spPr bwMode="auto">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DLI logo" title="Department of Labor and Industry"/>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424852" y="5996414"/>
            <a:ext cx="3183297" cy="927174"/>
          </a:xfrm>
          <a:prstGeom prst="rect">
            <a:avLst/>
          </a:prstGeom>
        </p:spPr>
      </p:pic>
      <p:sp>
        <p:nvSpPr>
          <p:cNvPr id="11" name="Rectangle 10"/>
          <p:cNvSpPr/>
          <p:nvPr userDrawn="1"/>
        </p:nvSpPr>
        <p:spPr bwMode="auto">
          <a:xfrm>
            <a:off x="1" y="-37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p:cNvSpPr/>
          <p:nvPr userDrawn="1"/>
        </p:nvSpPr>
        <p:spPr bwMode="auto">
          <a:xfrm>
            <a:off x="1" y="44942"/>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45339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Split Boxed)">
    <p:spTree>
      <p:nvGrpSpPr>
        <p:cNvPr id="1" name=""/>
        <p:cNvGrpSpPr/>
        <p:nvPr/>
      </p:nvGrpSpPr>
      <p:grpSpPr>
        <a:xfrm>
          <a:off x="0" y="0"/>
          <a:ext cx="0" cy="0"/>
          <a:chOff x="0" y="0"/>
          <a:chExt cx="0" cy="0"/>
        </a:xfrm>
      </p:grpSpPr>
      <p:sp>
        <p:nvSpPr>
          <p:cNvPr id="9" name="Rectangle 8"/>
          <p:cNvSpPr/>
          <p:nvPr userDrawn="1"/>
        </p:nvSpPr>
        <p:spPr bwMode="auto">
          <a:xfrm>
            <a:off x="0" y="681052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bwMode="auto">
          <a:xfrm>
            <a:off x="0" y="6764404"/>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Text Placeholder 2"/>
          <p:cNvSpPr>
            <a:spLocks noGrp="1"/>
          </p:cNvSpPr>
          <p:nvPr>
            <p:ph idx="1"/>
          </p:nvPr>
        </p:nvSpPr>
        <p:spPr bwMode="auto">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bwMode="auto">
          <a:xfrm>
            <a:off x="1" y="-37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p:cNvSpPr/>
          <p:nvPr userDrawn="1"/>
        </p:nvSpPr>
        <p:spPr bwMode="auto">
          <a:xfrm>
            <a:off x="1" y="44942"/>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2517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9" name="Rectangle 8"/>
          <p:cNvSpPr/>
          <p:nvPr userDrawn="1"/>
        </p:nvSpPr>
        <p:spPr bwMode="auto">
          <a:xfrm>
            <a:off x="0" y="6814737"/>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bwMode="auto">
          <a:xfrm>
            <a:off x="0" y="6769016"/>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Text Placeholder 2"/>
          <p:cNvSpPr>
            <a:spLocks noGrp="1"/>
          </p:cNvSpPr>
          <p:nvPr>
            <p:ph idx="1"/>
          </p:nvPr>
        </p:nvSpPr>
        <p:spPr bwMode="auto">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DL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424852" y="5996414"/>
            <a:ext cx="3183297" cy="927174"/>
          </a:xfrm>
          <a:prstGeom prst="rect">
            <a:avLst/>
          </a:prstGeom>
        </p:spPr>
      </p:pic>
      <p:sp>
        <p:nvSpPr>
          <p:cNvPr id="18" name="Rectangle 17"/>
          <p:cNvSpPr/>
          <p:nvPr userDrawn="1"/>
        </p:nvSpPr>
        <p:spPr bwMode="auto">
          <a:xfrm>
            <a:off x="1" y="-37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p:cNvSpPr/>
          <p:nvPr userDrawn="1"/>
        </p:nvSpPr>
        <p:spPr bwMode="auto">
          <a:xfrm>
            <a:off x="1" y="44942"/>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63624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9" name="Rectangle 8"/>
          <p:cNvSpPr/>
          <p:nvPr userDrawn="1"/>
        </p:nvSpPr>
        <p:spPr bwMode="auto">
          <a:xfrm>
            <a:off x="0" y="6814737"/>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bwMode="auto">
          <a:xfrm>
            <a:off x="0" y="6769016"/>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Text Placeholder 2"/>
          <p:cNvSpPr>
            <a:spLocks noGrp="1"/>
          </p:cNvSpPr>
          <p:nvPr>
            <p:ph idx="1"/>
          </p:nvPr>
        </p:nvSpPr>
        <p:spPr bwMode="auto">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ectangle 17"/>
          <p:cNvSpPr/>
          <p:nvPr userDrawn="1"/>
        </p:nvSpPr>
        <p:spPr bwMode="auto">
          <a:xfrm>
            <a:off x="1" y="-37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p:cNvSpPr/>
          <p:nvPr userDrawn="1"/>
        </p:nvSpPr>
        <p:spPr bwMode="auto">
          <a:xfrm>
            <a:off x="1" y="44942"/>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62193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0"/>
            <a:ext cx="12192000" cy="1219198"/>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bwMode="gray">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bwMode="auto">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7623397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bwMode="gray">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bwMode="auto">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948801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bwMode="black">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bwMode="black">
          <a:xfrm>
            <a:off x="838200" y="6356350"/>
            <a:ext cx="1358590" cy="365125"/>
          </a:xfrm>
        </p:spPr>
        <p:txBody>
          <a:bodyPr/>
          <a:lstStyle/>
          <a:p>
            <a:fld id="{66C283A4-7960-4BFD-B3A5-A2CC5BB2A473}" type="datetime1">
              <a:rPr lang="en-US" smtClean="0"/>
              <a:t>5/17/2023</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 www.dli.mn.gov</a:t>
            </a:r>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5/17/2023</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 www.dli.mn.gov</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5/17/2023</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 www.dli.mn.gov</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bwMode="black">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5/17/2023</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 www.dli.mn.gov</a:t>
            </a:r>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Logo Only)">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bwMode="auto">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bwMode="black"/>
        <p:txBody>
          <a:bodyPr/>
          <a:lstStyle/>
          <a:p>
            <a:fld id="{D7ED242C-24FB-43A0-BCB6-43756FC812F6}" type="datetime1">
              <a:rPr lang="en-US" smtClean="0"/>
              <a:t>5/17/2023</a:t>
            </a:fld>
            <a:endParaRPr lang="en-US" dirty="0"/>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7389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2"/>
          <p:cNvSpPr>
            <a:spLocks noGrp="1"/>
          </p:cNvSpPr>
          <p:nvPr>
            <p:ph type="pic" sz="quarter" idx="13"/>
          </p:nvPr>
        </p:nvSpPr>
        <p:spPr bwMode="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5/17/2023</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 www.dli.mn.gov</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p:cNvSpPr>
            <a:spLocks noGrp="1"/>
          </p:cNvSpPr>
          <p:nvPr>
            <p:ph type="pic" sz="quarter" idx="13"/>
          </p:nvPr>
        </p:nvSpPr>
        <p:spPr bwMode="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5/17/2023</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 www.dli.mn.gov</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bwMode="black">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2"/>
          <p:cNvSpPr>
            <a:spLocks noGrp="1"/>
          </p:cNvSpPr>
          <p:nvPr>
            <p:ph type="pic" sz="quarter" idx="13"/>
          </p:nvPr>
        </p:nvSpPr>
        <p:spPr bwMode="gray">
          <a:xfrm>
            <a:off x="7653566" y="1364826"/>
            <a:ext cx="4538434" cy="4538434"/>
          </a:xfrm>
        </p:spPr>
        <p:txBody>
          <a:bodyPr/>
          <a:lstStyle>
            <a:lvl1pPr>
              <a:buClr>
                <a:schemeClr val="tx1"/>
              </a:buClr>
              <a:defRPr>
                <a:solidFill>
                  <a:schemeClr val="tx1"/>
                </a:solidFill>
              </a:defRPr>
            </a:lvl1pPr>
          </a:lstStyle>
          <a:p>
            <a:r>
              <a:rPr lang="en-US"/>
              <a:t>Click icon to add picture</a:t>
            </a:r>
            <a:endParaRPr lang="en-US" dirty="0"/>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5/17/2023</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 www.dli.mn.gov</a:t>
            </a:r>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2"/>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bwMode="black">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bwMode="gray">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bwMode="gray">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bwMode="black">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bwMode="gray">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936DB2D6-5DF4-4264-A4A1-7D3EAF38D255}" type="datetime1">
              <a:rPr lang="en-US" smtClean="0"/>
              <a:t>5/17/2023</a:t>
            </a:fld>
            <a:endParaRPr lang="en-US" dirty="0"/>
          </a:p>
        </p:txBody>
      </p:sp>
      <p:sp>
        <p:nvSpPr>
          <p:cNvPr id="1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 www.dli.mn.gov</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27802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2"/>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bwMode="gray">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bwMode="gray">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bwMode="gray">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936DB2D6-5DF4-4264-A4A1-7D3EAF38D255}" type="datetime1">
              <a:rPr lang="en-US" smtClean="0"/>
              <a:t>5/17/2023</a:t>
            </a:fld>
            <a:endParaRPr lang="en-US" dirty="0"/>
          </a:p>
        </p:txBody>
      </p:sp>
      <p:sp>
        <p:nvSpPr>
          <p:cNvPr id="1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 www.dli.mn.gov</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608245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4-Up White Vertical">
    <p:bg bwMode="gray">
      <p:bgRef idx="1001">
        <a:schemeClr val="bg1"/>
      </p:bgRef>
    </p:bg>
    <p:spTree>
      <p:nvGrpSpPr>
        <p:cNvPr id="1" name=""/>
        <p:cNvGrpSpPr/>
        <p:nvPr/>
      </p:nvGrpSpPr>
      <p:grpSpPr>
        <a:xfrm>
          <a:off x="0" y="0"/>
          <a:ext cx="0" cy="0"/>
          <a:chOff x="0" y="0"/>
          <a:chExt cx="0" cy="0"/>
        </a:xfrm>
      </p:grpSpPr>
      <p:sp>
        <p:nvSpPr>
          <p:cNvPr id="16"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9" name="Rectangle 1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4B4EEDC6-36CA-4209-B482-2ED76AA0BF08}" type="datetime1">
              <a:rPr lang="en-US" smtClean="0"/>
              <a:t>5/17/2023</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 www.dli.mn.gov</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236465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3"/>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bwMode="gray">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bwMode="black">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3" name="Picture Placeholder 2"/>
          <p:cNvSpPr>
            <a:spLocks noGrp="1"/>
          </p:cNvSpPr>
          <p:nvPr>
            <p:ph type="pic" sz="quarter" idx="14" hasCustomPrompt="1"/>
          </p:nvPr>
        </p:nvSpPr>
        <p:spPr bwMode="gray">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2"/>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7" name="Picture Placeholder 2"/>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8DC79626-CE5A-4834-975C-E7305BA2E281}" type="datetime1">
              <a:rPr lang="en-US" smtClean="0"/>
              <a:t>5/17/2023</a:t>
            </a:fld>
            <a:endParaRPr lang="en-US" dirty="0"/>
          </a:p>
        </p:txBody>
      </p:sp>
      <p:sp>
        <p:nvSpPr>
          <p:cNvPr id="2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 www.dli.mn.gov</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632564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3" name="Picture Placeholder 2"/>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2"/>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8" name="Picture Placeholder 2"/>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bwMode="black"/>
        <p:txBody>
          <a:bodyPr/>
          <a:lstStyle/>
          <a:p>
            <a:fld id="{1815FB38-58F3-410A-8DA4-4B706967601F}" type="datetime1">
              <a:rPr lang="en-US" smtClean="0"/>
              <a:t>5/17/2023</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 www.dli.mn.gov</a:t>
            </a: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20693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auto">
          <a:xfrm>
            <a:off x="0" y="-20425"/>
            <a:ext cx="12192000" cy="1236448"/>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2"/>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7F519661-29C3-4FE0-9FC3-375A85A42C46}" type="datetime1">
              <a:rPr lang="en-US" smtClean="0"/>
              <a:t>5/17/2023</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 www.dli.mn.gov</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345329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Picture Placeholder 2"/>
          <p:cNvSpPr>
            <a:spLocks noGrp="1"/>
          </p:cNvSpPr>
          <p:nvPr>
            <p:ph type="pic" sz="quarter" idx="13" hasCustomPrompt="1"/>
          </p:nvPr>
        </p:nvSpPr>
        <p:spPr bwMode="gray">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bwMode="black">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2"/>
          <p:cNvSpPr>
            <a:spLocks noGrp="1"/>
          </p:cNvSpPr>
          <p:nvPr>
            <p:ph type="pic" sz="quarter" idx="17" hasCustomPrompt="1"/>
          </p:nvPr>
        </p:nvSpPr>
        <p:spPr bwMode="gray">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bwMode="black">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4" name="Date Placeholder 3"/>
          <p:cNvSpPr>
            <a:spLocks noGrp="1"/>
          </p:cNvSpPr>
          <p:nvPr>
            <p:ph type="dt" sz="half" idx="10"/>
          </p:nvPr>
        </p:nvSpPr>
        <p:spPr bwMode="black"/>
        <p:txBody>
          <a:bodyPr/>
          <a:lstStyle/>
          <a:p>
            <a:fld id="{0366E0EA-2D80-452F-9963-33FA7A36BC09}" type="datetime1">
              <a:rPr lang="en-US" smtClean="0"/>
              <a:t>5/17/2023</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 www.dli.mn.gov</a:t>
            </a: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22812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Logo Only)">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bwMode="black"/>
        <p:txBody>
          <a:bodyPr/>
          <a:lstStyle/>
          <a:p>
            <a:fld id="{D7ED242C-24FB-43A0-BCB6-43756FC812F6}" type="datetime1">
              <a:rPr lang="en-US" smtClean="0"/>
              <a:t>5/17/2023</a:t>
            </a:fld>
            <a:endParaRPr lang="en-US" dirty="0"/>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0" name="Picture 9" descr="DL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137991" y="1193277"/>
            <a:ext cx="6296026" cy="1833794"/>
          </a:xfrm>
          <a:prstGeom prst="rect">
            <a:avLst/>
          </a:prstGeom>
        </p:spPr>
      </p:pic>
    </p:spTree>
    <p:extLst>
      <p:ext uri="{BB962C8B-B14F-4D97-AF65-F5344CB8AC3E}">
        <p14:creationId xmlns:p14="http://schemas.microsoft.com/office/powerpoint/2010/main" val="33681191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8"/>
          </a:xfrm>
        </p:spPr>
        <p:txBody>
          <a:bodyPr/>
          <a:lstStyle/>
          <a:p>
            <a:r>
              <a:rPr lang="en-US"/>
              <a:t>Click icon to add picture</a:t>
            </a:r>
          </a:p>
        </p:txBody>
      </p:sp>
      <p:sp>
        <p:nvSpPr>
          <p:cNvPr id="9" name="Title 1"/>
          <p:cNvSpPr>
            <a:spLocks noGrp="1"/>
          </p:cNvSpPr>
          <p:nvPr>
            <p:ph type="title" hasCustomPrompt="1"/>
          </p:nvPr>
        </p:nvSpPr>
        <p:spPr bwMode="auto">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1045112619"/>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9"/>
          </a:xfrm>
        </p:spPr>
        <p:txBody>
          <a:bodyPr/>
          <a:lstStyle/>
          <a:p>
            <a:r>
              <a:rPr lang="en-US"/>
              <a:t>Click icon to add picture</a:t>
            </a:r>
          </a:p>
        </p:txBody>
      </p:sp>
      <p:sp>
        <p:nvSpPr>
          <p:cNvPr id="9" name="Title 1"/>
          <p:cNvSpPr>
            <a:spLocks noGrp="1"/>
          </p:cNvSpPr>
          <p:nvPr>
            <p:ph type="title" hasCustomPrompt="1"/>
          </p:nvPr>
        </p:nvSpPr>
        <p:spPr bwMode="gray">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3297887301"/>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9"/>
          </a:xfrm>
        </p:spPr>
        <p:txBody>
          <a:bodyPr/>
          <a:lstStyle/>
          <a:p>
            <a:r>
              <a:rPr lang="en-US"/>
              <a:t>Click icon to add picture</a:t>
            </a:r>
          </a:p>
        </p:txBody>
      </p:sp>
      <p:sp>
        <p:nvSpPr>
          <p:cNvPr id="9" name="Title 1"/>
          <p:cNvSpPr>
            <a:spLocks noGrp="1"/>
          </p:cNvSpPr>
          <p:nvPr>
            <p:ph type="title" hasCustomPrompt="1"/>
          </p:nvPr>
        </p:nvSpPr>
        <p:spPr bwMode="auto">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Tree>
    <p:extLst>
      <p:ext uri="{BB962C8B-B14F-4D97-AF65-F5344CB8AC3E}">
        <p14:creationId xmlns:p14="http://schemas.microsoft.com/office/powerpoint/2010/main" val="1634237328"/>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de -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bwMode="gray">
          <a:xfrm>
            <a:off x="2032000" y="2233262"/>
            <a:ext cx="8128000" cy="2966751"/>
          </a:xfrm>
        </p:spPr>
        <p:txBody>
          <a:bodyPr/>
          <a:lstStyle/>
          <a:p>
            <a:r>
              <a:rPr lang="en-US"/>
              <a:t>Click icon to add table</a:t>
            </a:r>
          </a:p>
        </p:txBody>
      </p:sp>
      <p:sp>
        <p:nvSpPr>
          <p:cNvPr id="8" name="Date Placeholder 4"/>
          <p:cNvSpPr>
            <a:spLocks noGrp="1"/>
          </p:cNvSpPr>
          <p:nvPr>
            <p:ph type="dt" sz="half" idx="11"/>
          </p:nvPr>
        </p:nvSpPr>
        <p:spPr bwMode="black">
          <a:xfrm>
            <a:off x="838200" y="6356350"/>
            <a:ext cx="1358590" cy="365125"/>
          </a:xfrm>
        </p:spPr>
        <p:txBody>
          <a:bodyPr/>
          <a:lstStyle/>
          <a:p>
            <a:fld id="{06B78D62-7A3F-4136-9CF2-CB03510DA06A}" type="datetime1">
              <a:rPr lang="en-US" smtClean="0"/>
              <a:t>5/17/2023</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 www.dli.mn.gov</a:t>
            </a:r>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490615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bwMode="gray">
          <a:xfrm>
            <a:off x="2032000" y="2233262"/>
            <a:ext cx="8128000" cy="2966751"/>
          </a:xfrm>
        </p:spPr>
        <p:txBody>
          <a:bodyPr/>
          <a:lstStyle>
            <a:lvl1pPr>
              <a:buClr>
                <a:schemeClr val="accent2"/>
              </a:buClr>
              <a:defRPr>
                <a:solidFill>
                  <a:schemeClr val="bg1"/>
                </a:solidFill>
              </a:defRPr>
            </a:lvl1pPr>
          </a:lstStyle>
          <a:p>
            <a:r>
              <a:rPr lang="en-US"/>
              <a:t>Click icon to add table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5/17/2023</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 www.dli.mn.gov</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5/17/2023</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 www.dli.mn.gov</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bwMode="white">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1"/>
          </p:nvPr>
        </p:nvSpPr>
        <p:spPr bwMode="white">
          <a:xfrm>
            <a:off x="838200" y="6356350"/>
            <a:ext cx="1358590" cy="365125"/>
          </a:xfrm>
        </p:spPr>
        <p:txBody>
          <a:bodyPr/>
          <a:lstStyle/>
          <a:p>
            <a:fld id="{5CAE31FF-A086-40D5-909F-A9E138181237}" type="datetime1">
              <a:rPr lang="en-US" smtClean="0"/>
              <a:t>5/17/2023</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 www.dli.mn.gov</a:t>
            </a:r>
          </a:p>
        </p:txBody>
      </p:sp>
      <p:sp>
        <p:nvSpPr>
          <p:cNvPr id="8" name="Slide Number Placeholder 5"/>
          <p:cNvSpPr>
            <a:spLocks noGrp="1"/>
          </p:cNvSpPr>
          <p:nvPr>
            <p:ph type="sldNum" sz="quarter" idx="12"/>
          </p:nvPr>
        </p:nvSpPr>
        <p:spPr bwMode="white">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99159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bwMode="black">
          <a:xfrm>
            <a:off x="838200" y="6356350"/>
            <a:ext cx="1358590" cy="365125"/>
          </a:xfrm>
        </p:spPr>
        <p:txBody>
          <a:bodyPr/>
          <a:lstStyle/>
          <a:p>
            <a:fld id="{5D76A200-3168-4D33-A718-3974884CE863}" type="datetime1">
              <a:rPr lang="en-US" smtClean="0"/>
              <a:t>5/17/2023</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 www.dli.mn.gov</a:t>
            </a:r>
          </a:p>
        </p:txBody>
      </p:sp>
      <p:sp>
        <p:nvSpPr>
          <p:cNvPr id="11" name="Slide Number Placeholder 6"/>
          <p:cNvSpPr>
            <a:spLocks noGrp="1"/>
          </p:cNvSpPr>
          <p:nvPr>
            <p:ph type="sldNum" sz="quarter" idx="13"/>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bwMode="black">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894290563"/>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bwMode="gray">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5/17/2023</a:t>
            </a:fld>
            <a:endParaRPr lang="en-US" dirty="0"/>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 www.dli.mn.gov</a:t>
            </a:r>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bwMode="gray">
          <a:xfrm>
            <a:off x="838200" y="1335088"/>
            <a:ext cx="10515600" cy="4841875"/>
          </a:xfrm>
        </p:spPr>
        <p:txBody>
          <a:bodyPr/>
          <a:lstStyle/>
          <a:p>
            <a:r>
              <a:rPr lang="en-US"/>
              <a:t>Click icon to add table</a:t>
            </a:r>
          </a:p>
        </p:txBody>
      </p:sp>
      <p:sp>
        <p:nvSpPr>
          <p:cNvPr id="4" name="Date Placeholder 3"/>
          <p:cNvSpPr>
            <a:spLocks noGrp="1"/>
          </p:cNvSpPr>
          <p:nvPr>
            <p:ph type="dt" sz="half" idx="10"/>
          </p:nvPr>
        </p:nvSpPr>
        <p:spPr bwMode="black"/>
        <p:txBody>
          <a:bodyPr/>
          <a:lstStyle/>
          <a:p>
            <a:fld id="{9A198C9B-0587-4A1E-9E03-E4C9FE222F08}" type="datetime1">
              <a:rPr lang="en-US" smtClean="0"/>
              <a:t>5/17/2023</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 www.dli.mn.gov</a:t>
            </a: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5/17/2023</a:t>
            </a:fld>
            <a:endParaRPr lang="en-US" dirty="0"/>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 www.dli.mn.gov</a:t>
            </a:r>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693263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bwMode="white">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40340284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5/17/2023</a:t>
            </a:fld>
            <a:endParaRPr lang="en-US" dirty="0"/>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 www.dli.mn.gov</a:t>
            </a:r>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5/17/2023</a:t>
            </a:fld>
            <a:endParaRPr lang="en-US" dirty="0"/>
          </a:p>
        </p:txBody>
      </p:sp>
      <p:sp>
        <p:nvSpPr>
          <p:cNvPr id="18"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 www.dli.mn.gov</a:t>
            </a:r>
          </a:p>
        </p:txBody>
      </p:sp>
      <p:sp>
        <p:nvSpPr>
          <p:cNvPr id="1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bwMode="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bwMode="auto">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Tree>
    <p:extLst>
      <p:ext uri="{BB962C8B-B14F-4D97-AF65-F5344CB8AC3E}">
        <p14:creationId xmlns:p14="http://schemas.microsoft.com/office/powerpoint/2010/main" val="4092258399"/>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bwMode="gray">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bwMode="auto">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bwMode="auto">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bwMode="auto">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Tree>
    <p:extLst>
      <p:ext uri="{BB962C8B-B14F-4D97-AF65-F5344CB8AC3E}">
        <p14:creationId xmlns:p14="http://schemas.microsoft.com/office/powerpoint/2010/main" val="2911004216"/>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12192000" cy="6858000"/>
          </a:xfrm>
        </p:spPr>
        <p:txBody>
          <a:bodyPr/>
          <a:lstStyle/>
          <a:p>
            <a:r>
              <a:rPr lang="en-US"/>
              <a:t>Click icon to add picture</a:t>
            </a:r>
          </a:p>
        </p:txBody>
      </p:sp>
      <p:sp>
        <p:nvSpPr>
          <p:cNvPr id="2" name="Title 1"/>
          <p:cNvSpPr>
            <a:spLocks noGrp="1"/>
          </p:cNvSpPr>
          <p:nvPr>
            <p:ph type="title" hasCustomPrompt="1"/>
          </p:nvPr>
        </p:nvSpPr>
        <p:spPr bwMode="auto">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Tree>
    <p:extLst>
      <p:ext uri="{BB962C8B-B14F-4D97-AF65-F5344CB8AC3E}">
        <p14:creationId xmlns:p14="http://schemas.microsoft.com/office/powerpoint/2010/main" val="206771762"/>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Solid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5/17/2023</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 www.dli.mn.gov</a:t>
            </a:r>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bwMode="black"/>
        <p:txBody>
          <a:bodyPr/>
          <a:lstStyle/>
          <a:p>
            <a:fld id="{466A75E6-E45B-4C5D-981E-7C8ED0C72F5D}" type="datetime1">
              <a:rPr lang="en-US" smtClean="0"/>
              <a:t>5/17/2023</a:t>
            </a:fld>
            <a:endParaRPr lang="en-US" dirty="0"/>
          </a:p>
        </p:txBody>
      </p:sp>
      <p:sp>
        <p:nvSpPr>
          <p:cNvPr id="5" name="Footer Placeholder 4"/>
          <p:cNvSpPr>
            <a:spLocks noGrp="1"/>
          </p:cNvSpPr>
          <p:nvPr>
            <p:ph type="ftr" sz="quarter" idx="12"/>
          </p:nvPr>
        </p:nvSpPr>
        <p:spPr bwMode="black"/>
        <p:txBody>
          <a:bodyPr/>
          <a:lstStyle>
            <a:lvl1pPr>
              <a:defRPr>
                <a:solidFill>
                  <a:schemeClr val="tx2"/>
                </a:solidFill>
              </a:defRPr>
            </a:lvl1pPr>
          </a:lstStyle>
          <a:p>
            <a:r>
              <a:rPr lang="en-US" dirty="0"/>
              <a:t>Optional Tagline Goes Here | www.dli.mn.gov</a:t>
            </a:r>
          </a:p>
        </p:txBody>
      </p:sp>
      <p:sp>
        <p:nvSpPr>
          <p:cNvPr id="4" name="Slide Number Placeholder 3"/>
          <p:cNvSpPr>
            <a:spLocks noGrp="1"/>
          </p:cNvSpPr>
          <p:nvPr>
            <p:ph type="sldNum" sz="quarter" idx="11"/>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Full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bwMode="gray">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F8B25D9D-5365-41CD-BF43-4FFFCBF4BBDA}" type="datetime1">
              <a:rPr lang="en-US" smtClean="0"/>
              <a:t>5/17/2023</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 www.dli.mn.gov</a:t>
            </a:r>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1" name="Picture Placeholder 2"/>
          <p:cNvSpPr>
            <a:spLocks noGrp="1"/>
          </p:cNvSpPr>
          <p:nvPr>
            <p:ph type="pic" sz="quarter" idx="13" hasCustomPrompt="1"/>
          </p:nvPr>
        </p:nvSpPr>
        <p:spPr bwMode="gray">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bwMode="black"/>
        <p:txBody>
          <a:bodyPr/>
          <a:lstStyle/>
          <a:p>
            <a:fld id="{A8CA1A9B-139F-4606-AD0A-F3253110DAE5}" type="datetime1">
              <a:rPr lang="en-US" smtClean="0"/>
              <a:t>5/17/2023</a:t>
            </a:fld>
            <a:endParaRPr lang="en-US" dirty="0"/>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 www.dli.mn.gov</a:t>
            </a:r>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3" name="Picture 12" descr="DL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424852" y="461870"/>
            <a:ext cx="3183297" cy="927174"/>
          </a:xfrm>
          <a:prstGeom prst="rect">
            <a:avLst/>
          </a:prstGeom>
        </p:spPr>
      </p:pic>
    </p:spTree>
    <p:extLst>
      <p:ext uri="{BB962C8B-B14F-4D97-AF65-F5344CB8AC3E}">
        <p14:creationId xmlns:p14="http://schemas.microsoft.com/office/powerpoint/2010/main" val="2082250229"/>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bwMode="auto">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5/17/2023</a:t>
            </a:fld>
            <a:endParaRPr lang="en-US" dirty="0"/>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dirty="0">
                <a:solidFill>
                  <a:schemeClr val="tx2"/>
                </a:solidFill>
              </a:rPr>
              <a:t>Optional Tagline Goes Here</a:t>
            </a:r>
            <a:r>
              <a:rPr lang="en-US" dirty="0"/>
              <a:t> </a:t>
            </a:r>
            <a:r>
              <a:rPr lang="en-US" dirty="0">
                <a:solidFill>
                  <a:schemeClr val="accent1"/>
                </a:solidFill>
              </a:rPr>
              <a:t>|</a:t>
            </a:r>
            <a:r>
              <a:rPr lang="en-US" dirty="0"/>
              <a:t> </a:t>
            </a:r>
            <a:r>
              <a:rPr lang="en-US" dirty="0">
                <a:solidFill>
                  <a:schemeClr val="tx2"/>
                </a:solidFill>
              </a:rPr>
              <a:t>www.dli.mn.gov</a:t>
            </a:r>
          </a:p>
        </p:txBody>
      </p:sp>
      <p:sp>
        <p:nvSpPr>
          <p:cNvPr id="4" name="Slide Number Placeholder 3"/>
          <p:cNvSpPr>
            <a:spLocks noGrp="1"/>
          </p:cNvSpPr>
          <p:nvPr>
            <p:ph type="sldNum" sz="quarter" idx="11"/>
          </p:nvPr>
        </p:nvSpPr>
        <p:spPr bwMode="black"/>
        <p:txBody>
          <a:bodyPr/>
          <a:lstStyle>
            <a:lvl1pPr>
              <a:defRPr>
                <a:solidFill>
                  <a:schemeClr val="tx1"/>
                </a:solidFill>
              </a:defRPr>
            </a:lvl1pPr>
          </a:lstStyle>
          <a:p>
            <a:fld id="{48F63A3B-78C7-47BE-AE5E-E10140E04643}" type="slidenum">
              <a:rPr lang="en-US" smtClean="0"/>
              <a:pPr/>
              <a:t>‹#›</a:t>
            </a:fld>
            <a:endParaRPr lang="en-US" dirty="0"/>
          </a:p>
        </p:txBody>
      </p:sp>
      <p:sp>
        <p:nvSpPr>
          <p:cNvPr id="6" name="Rectangle 5"/>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DL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424852" y="367741"/>
            <a:ext cx="3183297" cy="927174"/>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bwMode="black"/>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bwMode="black"/>
        <p:txBody>
          <a:bodyPr/>
          <a:lstStyle/>
          <a:p>
            <a:fld id="{824D5D47-1752-4D84-8BFB-C2F71A34C932}" type="datetime1">
              <a:rPr lang="en-US" smtClean="0"/>
              <a:t>5/17/2023</a:t>
            </a:fld>
            <a:endParaRPr lang="en-US" dirty="0"/>
          </a:p>
        </p:txBody>
      </p:sp>
      <p:sp>
        <p:nvSpPr>
          <p:cNvPr id="1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 www.dli.mn.gov</a:t>
            </a: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bwMode="auto">
          <a:xfrm>
            <a:off x="838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bwMode="auto">
          <a:xfrm>
            <a:off x="6172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bwMode="black"/>
        <p:txBody>
          <a:bodyPr/>
          <a:lstStyle/>
          <a:p>
            <a:fld id="{7C198DD1-C477-482D-A126-3FBDD1778E48}" type="datetime1">
              <a:rPr lang="en-US" smtClean="0"/>
              <a:t>5/17/2023</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 www.dli.mn.gov</a:t>
            </a:r>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0" name="Rectangle 9"/>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bwMode="auto">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bwMode="black"/>
        <p:txBody>
          <a:bodyPr/>
          <a:lstStyle/>
          <a:p>
            <a:fld id="{9A198C9B-0587-4A1E-9E03-E4C9FE222F08}" type="datetime1">
              <a:rPr lang="en-US" smtClean="0"/>
              <a:t>5/17/2023</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 www.dli.mn.gov</a:t>
            </a: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bwMode="auto">
          <a:xfrm>
            <a:off x="838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bwMode="auto">
          <a:xfrm>
            <a:off x="6172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bwMode="black"/>
        <p:txBody>
          <a:bodyPr/>
          <a:lstStyle/>
          <a:p>
            <a:fld id="{5485A5BA-A5F9-4138-9E4B-FFD626F6437A}" type="datetime1">
              <a:rPr lang="en-US" smtClean="0"/>
              <a:t>5/17/2023</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 www.dli.mn.gov</a:t>
            </a:r>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538010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5/17/2023</a:t>
            </a:fld>
            <a:endParaRPr lang="en-US" dirty="0"/>
          </a:p>
        </p:txBody>
      </p:sp>
      <p:sp>
        <p:nvSpPr>
          <p:cNvPr id="12"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99" r:id="rId3"/>
    <p:sldLayoutId id="2147483795" r:id="rId4"/>
    <p:sldLayoutId id="2147483711" r:id="rId5"/>
    <p:sldLayoutId id="2147483712" r:id="rId6"/>
    <p:sldLayoutId id="2147483790" r:id="rId7"/>
    <p:sldLayoutId id="2147483789" r:id="rId8"/>
    <p:sldLayoutId id="2147483714" r:id="rId9"/>
    <p:sldLayoutId id="2147483820" r:id="rId10"/>
    <p:sldLayoutId id="2147483821" r:id="rId11"/>
    <p:sldLayoutId id="2147483822" r:id="rId12"/>
    <p:sldLayoutId id="2147483823" r:id="rId13"/>
    <p:sldLayoutId id="2147483738" r:id="rId14"/>
    <p:sldLayoutId id="2147483739" r:id="rId15"/>
    <p:sldLayoutId id="2147483780" r:id="rId16"/>
    <p:sldLayoutId id="2147483773" r:id="rId17"/>
    <p:sldLayoutId id="2147483800" r:id="rId18"/>
    <p:sldLayoutId id="2147483688" r:id="rId19"/>
    <p:sldLayoutId id="2147483801" r:id="rId20"/>
    <p:sldLayoutId id="2147483802" r:id="rId21"/>
    <p:sldLayoutId id="2147483803" r:id="rId22"/>
    <p:sldLayoutId id="2147483744" r:id="rId23"/>
    <p:sldLayoutId id="2147483793" r:id="rId24"/>
    <p:sldLayoutId id="2147483772" r:id="rId25"/>
    <p:sldLayoutId id="2147483767" r:id="rId26"/>
    <p:sldLayoutId id="2147483769" r:id="rId27"/>
    <p:sldLayoutId id="2147483771" r:id="rId28"/>
    <p:sldLayoutId id="2147483770" r:id="rId29"/>
    <p:sldLayoutId id="2147483732" r:id="rId30"/>
    <p:sldLayoutId id="2147483794" r:id="rId31"/>
    <p:sldLayoutId id="2147483733" r:id="rId32"/>
    <p:sldLayoutId id="2147483747" r:id="rId33"/>
    <p:sldLayoutId id="2147483818" r:id="rId34"/>
    <p:sldLayoutId id="2147483805" r:id="rId35"/>
    <p:sldLayoutId id="2147483806" r:id="rId36"/>
    <p:sldLayoutId id="2147483750" r:id="rId37"/>
    <p:sldLayoutId id="2147483765" r:id="rId38"/>
    <p:sldLayoutId id="2147483781" r:id="rId39"/>
    <p:sldLayoutId id="2147483809" r:id="rId40"/>
    <p:sldLayoutId id="2147483808" r:id="rId41"/>
    <p:sldLayoutId id="2147483807" r:id="rId42"/>
    <p:sldLayoutId id="2147483819" r:id="rId43"/>
    <p:sldLayoutId id="2147483754" r:id="rId44"/>
    <p:sldLayoutId id="2147483755" r:id="rId45"/>
    <p:sldLayoutId id="2147483759" r:id="rId46"/>
    <p:sldLayoutId id="2147483753" r:id="rId47"/>
    <p:sldLayoutId id="2147483763" r:id="rId48"/>
    <p:sldLayoutId id="2147483762" r:id="rId49"/>
    <p:sldLayoutId id="2147483797" r:id="rId50"/>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agselaw.com/the-most-common-types-of-forklift-for-construction-and-industrial-applications/" TargetMode="Externa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pixnio.com/people/refuge-management-training-academy" TargetMode="External"/><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pxhere.com/en/photo/1556737" TargetMode="External"/><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1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Industrial Lift Trucks 1910.178</a:t>
            </a:r>
          </a:p>
        </p:txBody>
      </p:sp>
      <p:sp>
        <p:nvSpPr>
          <p:cNvPr id="3" name="Text Placeholder 2"/>
          <p:cNvSpPr>
            <a:spLocks noGrp="1"/>
          </p:cNvSpPr>
          <p:nvPr>
            <p:ph type="body" sz="quarter" idx="14"/>
          </p:nvPr>
        </p:nvSpPr>
        <p:spPr/>
        <p:txBody>
          <a:bodyPr/>
          <a:lstStyle/>
          <a:p>
            <a:r>
              <a:rPr lang="en-US" dirty="0"/>
              <a:t>Michelle Smith | Safety Consultant Principal</a:t>
            </a:r>
          </a:p>
          <a:p>
            <a:r>
              <a:rPr lang="en-US" dirty="0"/>
              <a:t>Workplace Safety Consultation</a:t>
            </a:r>
          </a:p>
        </p:txBody>
      </p:sp>
      <p:pic>
        <p:nvPicPr>
          <p:cNvPr id="7" name="Picture 6" descr="DLI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483322" y="5724327"/>
            <a:ext cx="3183297" cy="927174"/>
          </a:xfrm>
          <a:prstGeom prst="rect">
            <a:avLst/>
          </a:prstGeom>
        </p:spPr>
      </p:pic>
      <p:pic>
        <p:nvPicPr>
          <p:cNvPr id="8" name="Picture 7" descr="A forklift in a warehouse&#10;&#10;Description automatically generated with medium confidence">
            <a:extLst>
              <a:ext uri="{FF2B5EF4-FFF2-40B4-BE49-F238E27FC236}">
                <a16:creationId xmlns:a16="http://schemas.microsoft.com/office/drawing/2014/main" id="{EF5A28E3-99FF-B2D7-7DA8-2F16D67C880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116910" y="0"/>
            <a:ext cx="5662287" cy="3782231"/>
          </a:xfrm>
          <a:prstGeom prst="rect">
            <a:avLst/>
          </a:prstGeom>
        </p:spPr>
      </p:pic>
    </p:spTree>
    <p:extLst>
      <p:ext uri="{BB962C8B-B14F-4D97-AF65-F5344CB8AC3E}">
        <p14:creationId xmlns:p14="http://schemas.microsoft.com/office/powerpoint/2010/main" val="1686907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AB94C-CFCC-0AB8-D70A-5F988509ABFB}"/>
              </a:ext>
            </a:extLst>
          </p:cNvPr>
          <p:cNvSpPr>
            <a:spLocks noGrp="1"/>
          </p:cNvSpPr>
          <p:nvPr>
            <p:ph type="title"/>
          </p:nvPr>
        </p:nvSpPr>
        <p:spPr/>
        <p:txBody>
          <a:bodyPr/>
          <a:lstStyle/>
          <a:p>
            <a:r>
              <a:rPr lang="en-US" dirty="0"/>
              <a:t>Classes of Commonly Used Powered Industrial Trucks</a:t>
            </a:r>
          </a:p>
        </p:txBody>
      </p:sp>
      <p:sp>
        <p:nvSpPr>
          <p:cNvPr id="3" name="Content Placeholder 2">
            <a:extLst>
              <a:ext uri="{FF2B5EF4-FFF2-40B4-BE49-F238E27FC236}">
                <a16:creationId xmlns:a16="http://schemas.microsoft.com/office/drawing/2014/main" id="{AF21AB8B-4F8C-C626-D529-00397C018A68}"/>
              </a:ext>
            </a:extLst>
          </p:cNvPr>
          <p:cNvSpPr>
            <a:spLocks noGrp="1"/>
          </p:cNvSpPr>
          <p:nvPr>
            <p:ph idx="1"/>
          </p:nvPr>
        </p:nvSpPr>
        <p:spPr/>
        <p:txBody>
          <a:bodyPr/>
          <a:lstStyle/>
          <a:p>
            <a:pPr marL="0" indent="0" algn="ctr">
              <a:buNone/>
            </a:pPr>
            <a:r>
              <a:rPr lang="en-US" sz="3200" b="1" dirty="0"/>
              <a:t>Class VII – Rough Terrain Forklift Trucks</a:t>
            </a:r>
          </a:p>
          <a:p>
            <a:pPr marL="0" indent="0">
              <a:buNone/>
            </a:pPr>
            <a:endParaRPr lang="en-US" dirty="0"/>
          </a:p>
        </p:txBody>
      </p:sp>
      <p:sp>
        <p:nvSpPr>
          <p:cNvPr id="4" name="Date Placeholder 3">
            <a:extLst>
              <a:ext uri="{FF2B5EF4-FFF2-40B4-BE49-F238E27FC236}">
                <a16:creationId xmlns:a16="http://schemas.microsoft.com/office/drawing/2014/main" id="{18C97C7E-58A1-27C1-B453-2E7E941F0D2D}"/>
              </a:ext>
            </a:extLst>
          </p:cNvPr>
          <p:cNvSpPr>
            <a:spLocks noGrp="1"/>
          </p:cNvSpPr>
          <p:nvPr>
            <p:ph type="dt" sz="half" idx="10"/>
          </p:nvPr>
        </p:nvSpPr>
        <p:spPr/>
        <p:txBody>
          <a:bodyPr/>
          <a:lstStyle/>
          <a:p>
            <a:fld id="{824D5D47-1752-4D84-8BFB-C2F71A34C932}" type="datetime1">
              <a:rPr lang="en-US" smtClean="0"/>
              <a:t>5/17/2023</a:t>
            </a:fld>
            <a:endParaRPr lang="en-US" dirty="0"/>
          </a:p>
        </p:txBody>
      </p:sp>
      <p:sp>
        <p:nvSpPr>
          <p:cNvPr id="6" name="Slide Number Placeholder 5">
            <a:extLst>
              <a:ext uri="{FF2B5EF4-FFF2-40B4-BE49-F238E27FC236}">
                <a16:creationId xmlns:a16="http://schemas.microsoft.com/office/drawing/2014/main" id="{1D535279-B3BC-D995-124E-489513A0B78C}"/>
              </a:ext>
            </a:extLst>
          </p:cNvPr>
          <p:cNvSpPr>
            <a:spLocks noGrp="1"/>
          </p:cNvSpPr>
          <p:nvPr>
            <p:ph type="sldNum" sz="quarter" idx="12"/>
          </p:nvPr>
        </p:nvSpPr>
        <p:spPr/>
        <p:txBody>
          <a:bodyPr/>
          <a:lstStyle/>
          <a:p>
            <a:fld id="{48F63A3B-78C7-47BE-AE5E-E10140E04643}" type="slidenum">
              <a:rPr lang="en-US" smtClean="0"/>
              <a:t>10</a:t>
            </a:fld>
            <a:endParaRPr lang="en-US" dirty="0"/>
          </a:p>
        </p:txBody>
      </p:sp>
      <p:pic>
        <p:nvPicPr>
          <p:cNvPr id="7" name="Picture 9" descr="Amisc-29">
            <a:extLst>
              <a:ext uri="{FF2B5EF4-FFF2-40B4-BE49-F238E27FC236}">
                <a16:creationId xmlns:a16="http://schemas.microsoft.com/office/drawing/2014/main" id="{D68BC062-2304-6237-855D-C5744FE4173C}"/>
              </a:ext>
            </a:extLst>
          </p:cNvPr>
          <p:cNvPicPr>
            <a:picLocks noChangeAspect="1" noChangeArrowheads="1"/>
          </p:cNvPicPr>
          <p:nvPr/>
        </p:nvPicPr>
        <p:blipFill>
          <a:blip r:embed="rId2" cstate="print"/>
          <a:srcRect/>
          <a:stretch>
            <a:fillRect/>
          </a:stretch>
        </p:blipFill>
        <p:spPr bwMode="auto">
          <a:xfrm>
            <a:off x="2326432" y="2609811"/>
            <a:ext cx="3769568" cy="3995140"/>
          </a:xfrm>
          <a:prstGeom prst="rect">
            <a:avLst/>
          </a:prstGeom>
          <a:noFill/>
        </p:spPr>
      </p:pic>
      <p:pic>
        <p:nvPicPr>
          <p:cNvPr id="8" name="Picture 10" descr="Amisc-30">
            <a:extLst>
              <a:ext uri="{FF2B5EF4-FFF2-40B4-BE49-F238E27FC236}">
                <a16:creationId xmlns:a16="http://schemas.microsoft.com/office/drawing/2014/main" id="{E4C052F3-36F9-F499-28D4-82910FA8B8D5}"/>
              </a:ext>
            </a:extLst>
          </p:cNvPr>
          <p:cNvPicPr>
            <a:picLocks noChangeAspect="1" noChangeArrowheads="1"/>
          </p:cNvPicPr>
          <p:nvPr/>
        </p:nvPicPr>
        <p:blipFill>
          <a:blip r:embed="rId3" cstate="print"/>
          <a:srcRect/>
          <a:stretch>
            <a:fillRect/>
          </a:stretch>
        </p:blipFill>
        <p:spPr bwMode="auto">
          <a:xfrm>
            <a:off x="6413005" y="2743200"/>
            <a:ext cx="3462480" cy="3728362"/>
          </a:xfrm>
          <a:prstGeom prst="rect">
            <a:avLst/>
          </a:prstGeom>
          <a:noFill/>
        </p:spPr>
      </p:pic>
    </p:spTree>
    <p:extLst>
      <p:ext uri="{BB962C8B-B14F-4D97-AF65-F5344CB8AC3E}">
        <p14:creationId xmlns:p14="http://schemas.microsoft.com/office/powerpoint/2010/main" val="4008420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368F5-6E3A-A1F4-7EB1-6A14C5A9B3F1}"/>
              </a:ext>
            </a:extLst>
          </p:cNvPr>
          <p:cNvSpPr>
            <a:spLocks noGrp="1"/>
          </p:cNvSpPr>
          <p:nvPr>
            <p:ph type="title"/>
          </p:nvPr>
        </p:nvSpPr>
        <p:spPr/>
        <p:txBody>
          <a:bodyPr/>
          <a:lstStyle/>
          <a:p>
            <a:r>
              <a:rPr lang="en-US" dirty="0"/>
              <a:t>Employer Responsibilities</a:t>
            </a:r>
          </a:p>
        </p:txBody>
      </p:sp>
      <p:sp>
        <p:nvSpPr>
          <p:cNvPr id="3" name="Content Placeholder 2">
            <a:extLst>
              <a:ext uri="{FF2B5EF4-FFF2-40B4-BE49-F238E27FC236}">
                <a16:creationId xmlns:a16="http://schemas.microsoft.com/office/drawing/2014/main" id="{43BA4726-677E-57C3-4A8A-E544CDD2240E}"/>
              </a:ext>
            </a:extLst>
          </p:cNvPr>
          <p:cNvSpPr>
            <a:spLocks noGrp="1"/>
          </p:cNvSpPr>
          <p:nvPr>
            <p:ph idx="1"/>
          </p:nvPr>
        </p:nvSpPr>
        <p:spPr>
          <a:xfrm>
            <a:off x="838200" y="1483566"/>
            <a:ext cx="10515600" cy="4872783"/>
          </a:xfrm>
        </p:spPr>
        <p:txBody>
          <a:bodyPr>
            <a:normAutofit/>
          </a:bodyPr>
          <a:lstStyle/>
          <a:p>
            <a:pPr marL="342900" indent="-342900">
              <a:buFont typeface="Arial" pitchFamily="34" charset="0"/>
              <a:buChar char="•"/>
            </a:pPr>
            <a:r>
              <a:rPr lang="en-US" sz="2800" dirty="0"/>
              <a:t>Provide employees with training and evaluation once  every three years, after a near-miss or an accident, and if an employee has been observed operating a forklift in an unsafe manner (i.e., horseplay)</a:t>
            </a:r>
          </a:p>
          <a:p>
            <a:pPr marL="342900" indent="-342900">
              <a:buFont typeface="Arial" pitchFamily="34" charset="0"/>
              <a:buChar char="•"/>
            </a:pPr>
            <a:r>
              <a:rPr lang="en-US" sz="2800" dirty="0"/>
              <a:t>Employer is to document and certify that employee has been trained and evaluated on forklift operations. The certification records need to be maintained including a copy of the test, the training provided, and evaluation of the driving.</a:t>
            </a:r>
          </a:p>
          <a:p>
            <a:pPr marL="0" indent="0">
              <a:buNone/>
            </a:pPr>
            <a:endParaRPr lang="en-US" dirty="0"/>
          </a:p>
        </p:txBody>
      </p:sp>
      <p:sp>
        <p:nvSpPr>
          <p:cNvPr id="4" name="Date Placeholder 3">
            <a:extLst>
              <a:ext uri="{FF2B5EF4-FFF2-40B4-BE49-F238E27FC236}">
                <a16:creationId xmlns:a16="http://schemas.microsoft.com/office/drawing/2014/main" id="{95A0F804-45D1-DA54-DC41-DCCE75D6FB5E}"/>
              </a:ext>
            </a:extLst>
          </p:cNvPr>
          <p:cNvSpPr>
            <a:spLocks noGrp="1"/>
          </p:cNvSpPr>
          <p:nvPr>
            <p:ph type="dt" sz="half" idx="10"/>
          </p:nvPr>
        </p:nvSpPr>
        <p:spPr/>
        <p:txBody>
          <a:bodyPr/>
          <a:lstStyle/>
          <a:p>
            <a:fld id="{824D5D47-1752-4D84-8BFB-C2F71A34C932}" type="datetime1">
              <a:rPr lang="en-US" smtClean="0"/>
              <a:t>5/17/2023</a:t>
            </a:fld>
            <a:endParaRPr lang="en-US" dirty="0"/>
          </a:p>
        </p:txBody>
      </p:sp>
      <p:sp>
        <p:nvSpPr>
          <p:cNvPr id="6" name="Slide Number Placeholder 5">
            <a:extLst>
              <a:ext uri="{FF2B5EF4-FFF2-40B4-BE49-F238E27FC236}">
                <a16:creationId xmlns:a16="http://schemas.microsoft.com/office/drawing/2014/main" id="{67409126-ECFF-C71E-C5B5-0050D3F2423E}"/>
              </a:ext>
            </a:extLst>
          </p:cNvPr>
          <p:cNvSpPr>
            <a:spLocks noGrp="1"/>
          </p:cNvSpPr>
          <p:nvPr>
            <p:ph type="sldNum" sz="quarter" idx="12"/>
          </p:nvPr>
        </p:nvSpPr>
        <p:spPr/>
        <p:txBody>
          <a:bodyPr/>
          <a:lstStyle/>
          <a:p>
            <a:fld id="{48F63A3B-78C7-47BE-AE5E-E10140E04643}" type="slidenum">
              <a:rPr lang="en-US" smtClean="0"/>
              <a:t>11</a:t>
            </a:fld>
            <a:endParaRPr lang="en-US" dirty="0"/>
          </a:p>
        </p:txBody>
      </p:sp>
      <p:pic>
        <p:nvPicPr>
          <p:cNvPr id="7" name="Picture 6" descr="A person addressing a group of people&#10;&#10;Description automatically generated with medium confidence">
            <a:extLst>
              <a:ext uri="{FF2B5EF4-FFF2-40B4-BE49-F238E27FC236}">
                <a16:creationId xmlns:a16="http://schemas.microsoft.com/office/drawing/2014/main" id="{A1FF4CD7-2652-E0FC-4500-6422716852B7}"/>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809566" y="5046450"/>
            <a:ext cx="2572867" cy="1675025"/>
          </a:xfrm>
          <a:prstGeom prst="rect">
            <a:avLst/>
          </a:prstGeom>
        </p:spPr>
      </p:pic>
    </p:spTree>
    <p:extLst>
      <p:ext uri="{BB962C8B-B14F-4D97-AF65-F5344CB8AC3E}">
        <p14:creationId xmlns:p14="http://schemas.microsoft.com/office/powerpoint/2010/main" val="1412863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C1001-62A4-BB12-DF39-A748B4A58406}"/>
              </a:ext>
            </a:extLst>
          </p:cNvPr>
          <p:cNvSpPr>
            <a:spLocks noGrp="1"/>
          </p:cNvSpPr>
          <p:nvPr>
            <p:ph type="title"/>
          </p:nvPr>
        </p:nvSpPr>
        <p:spPr/>
        <p:txBody>
          <a:bodyPr/>
          <a:lstStyle/>
          <a:p>
            <a:r>
              <a:rPr lang="en-US" dirty="0"/>
              <a:t>Employer Responsibilities</a:t>
            </a:r>
          </a:p>
        </p:txBody>
      </p:sp>
      <p:sp>
        <p:nvSpPr>
          <p:cNvPr id="3" name="Content Placeholder 2">
            <a:extLst>
              <a:ext uri="{FF2B5EF4-FFF2-40B4-BE49-F238E27FC236}">
                <a16:creationId xmlns:a16="http://schemas.microsoft.com/office/drawing/2014/main" id="{A0E0ABDE-23D0-23D8-77E7-D6E26DAFE7A9}"/>
              </a:ext>
            </a:extLst>
          </p:cNvPr>
          <p:cNvSpPr>
            <a:spLocks noGrp="1"/>
          </p:cNvSpPr>
          <p:nvPr>
            <p:ph idx="1"/>
          </p:nvPr>
        </p:nvSpPr>
        <p:spPr/>
        <p:txBody>
          <a:bodyPr/>
          <a:lstStyle/>
          <a:p>
            <a:pPr marL="342900" indent="-342900">
              <a:buFont typeface="Arial" pitchFamily="34" charset="0"/>
              <a:buChar char="•"/>
            </a:pPr>
            <a:r>
              <a:rPr lang="en-US" sz="2800" dirty="0"/>
              <a:t>Enforce forklift safety rules and follow disciplinary procedures when necessary.</a:t>
            </a:r>
          </a:p>
          <a:p>
            <a:pPr marL="342900" indent="-342900">
              <a:buFont typeface="Arial" pitchFamily="34" charset="0"/>
              <a:buChar char="•"/>
            </a:pPr>
            <a:r>
              <a:rPr lang="en-US" sz="2800" dirty="0"/>
              <a:t>Ensure that pre-shift inspections are being conducted and lifts found to be deficient are taken out of service until repaired.</a:t>
            </a:r>
          </a:p>
          <a:p>
            <a:pPr marL="0" indent="0">
              <a:buNone/>
            </a:pPr>
            <a:endParaRPr lang="en-US" dirty="0"/>
          </a:p>
        </p:txBody>
      </p:sp>
      <p:sp>
        <p:nvSpPr>
          <p:cNvPr id="4" name="Date Placeholder 3">
            <a:extLst>
              <a:ext uri="{FF2B5EF4-FFF2-40B4-BE49-F238E27FC236}">
                <a16:creationId xmlns:a16="http://schemas.microsoft.com/office/drawing/2014/main" id="{0FB62BFB-F2B5-D1A1-8A86-484465739487}"/>
              </a:ext>
            </a:extLst>
          </p:cNvPr>
          <p:cNvSpPr>
            <a:spLocks noGrp="1"/>
          </p:cNvSpPr>
          <p:nvPr>
            <p:ph type="dt" sz="half" idx="10"/>
          </p:nvPr>
        </p:nvSpPr>
        <p:spPr/>
        <p:txBody>
          <a:bodyPr/>
          <a:lstStyle/>
          <a:p>
            <a:fld id="{824D5D47-1752-4D84-8BFB-C2F71A34C932}" type="datetime1">
              <a:rPr lang="en-US" smtClean="0"/>
              <a:t>5/17/2023</a:t>
            </a:fld>
            <a:endParaRPr lang="en-US" dirty="0"/>
          </a:p>
        </p:txBody>
      </p:sp>
      <p:sp>
        <p:nvSpPr>
          <p:cNvPr id="6" name="Slide Number Placeholder 5">
            <a:extLst>
              <a:ext uri="{FF2B5EF4-FFF2-40B4-BE49-F238E27FC236}">
                <a16:creationId xmlns:a16="http://schemas.microsoft.com/office/drawing/2014/main" id="{F56A8456-49F2-171D-E20E-80C2E57503CF}"/>
              </a:ext>
            </a:extLst>
          </p:cNvPr>
          <p:cNvSpPr>
            <a:spLocks noGrp="1"/>
          </p:cNvSpPr>
          <p:nvPr>
            <p:ph type="sldNum" sz="quarter" idx="12"/>
          </p:nvPr>
        </p:nvSpPr>
        <p:spPr/>
        <p:txBody>
          <a:bodyPr/>
          <a:lstStyle/>
          <a:p>
            <a:fld id="{48F63A3B-78C7-47BE-AE5E-E10140E04643}" type="slidenum">
              <a:rPr lang="en-US" smtClean="0"/>
              <a:t>12</a:t>
            </a:fld>
            <a:endParaRPr lang="en-US" dirty="0"/>
          </a:p>
        </p:txBody>
      </p:sp>
      <p:pic>
        <p:nvPicPr>
          <p:cNvPr id="8" name="Picture 7" descr="Cartoon checklist and pencil">
            <a:extLst>
              <a:ext uri="{FF2B5EF4-FFF2-40B4-BE49-F238E27FC236}">
                <a16:creationId xmlns:a16="http://schemas.microsoft.com/office/drawing/2014/main" id="{2CE16421-A939-80AE-12C4-38066EDF91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7788" y="4192573"/>
            <a:ext cx="3116424" cy="2337318"/>
          </a:xfrm>
          <a:prstGeom prst="rect">
            <a:avLst/>
          </a:prstGeom>
        </p:spPr>
      </p:pic>
    </p:spTree>
    <p:extLst>
      <p:ext uri="{BB962C8B-B14F-4D97-AF65-F5344CB8AC3E}">
        <p14:creationId xmlns:p14="http://schemas.microsoft.com/office/powerpoint/2010/main" val="3357065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7DAED-94BE-C9D1-36EA-41A4CB97C169}"/>
              </a:ext>
            </a:extLst>
          </p:cNvPr>
          <p:cNvSpPr>
            <a:spLocks noGrp="1"/>
          </p:cNvSpPr>
          <p:nvPr>
            <p:ph type="title"/>
          </p:nvPr>
        </p:nvSpPr>
        <p:spPr/>
        <p:txBody>
          <a:bodyPr/>
          <a:lstStyle/>
          <a:p>
            <a:r>
              <a:rPr lang="en-US" dirty="0"/>
              <a:t>Training Requirements – Truck Related Topics</a:t>
            </a:r>
          </a:p>
        </p:txBody>
      </p:sp>
      <p:sp>
        <p:nvSpPr>
          <p:cNvPr id="3" name="Content Placeholder 2">
            <a:extLst>
              <a:ext uri="{FF2B5EF4-FFF2-40B4-BE49-F238E27FC236}">
                <a16:creationId xmlns:a16="http://schemas.microsoft.com/office/drawing/2014/main" id="{4EB5DF31-1101-0DB2-C11B-CC9909A7E748}"/>
              </a:ext>
            </a:extLst>
          </p:cNvPr>
          <p:cNvSpPr>
            <a:spLocks noGrp="1"/>
          </p:cNvSpPr>
          <p:nvPr>
            <p:ph sz="half" idx="1"/>
          </p:nvPr>
        </p:nvSpPr>
        <p:spPr/>
        <p:txBody>
          <a:bodyPr>
            <a:normAutofit fontScale="85000" lnSpcReduction="20000"/>
          </a:bodyPr>
          <a:lstStyle/>
          <a:p>
            <a:pPr algn="l">
              <a:buFont typeface="Arial" panose="020B0604020202020204" pitchFamily="34" charset="0"/>
              <a:buChar char="•"/>
            </a:pPr>
            <a:r>
              <a:rPr lang="en-US" b="0" i="0" dirty="0">
                <a:solidFill>
                  <a:srgbClr val="333333"/>
                </a:solidFill>
                <a:effectLst/>
                <a:latin typeface="Helvetica Neue"/>
              </a:rPr>
              <a:t>Operating instructions, warnings, and precautions for the types of truck the operator will be authorized to operate</a:t>
            </a:r>
          </a:p>
          <a:p>
            <a:pPr algn="l">
              <a:buFont typeface="Arial" panose="020B0604020202020204" pitchFamily="34" charset="0"/>
              <a:buChar char="•"/>
            </a:pPr>
            <a:r>
              <a:rPr lang="en-US" b="0" i="0" dirty="0">
                <a:solidFill>
                  <a:srgbClr val="333333"/>
                </a:solidFill>
                <a:effectLst/>
                <a:latin typeface="Helvetica Neue"/>
              </a:rPr>
              <a:t>Differences between the truck and the automobile</a:t>
            </a:r>
          </a:p>
          <a:p>
            <a:pPr algn="l">
              <a:buFont typeface="Arial" panose="020B0604020202020204" pitchFamily="34" charset="0"/>
              <a:buChar char="•"/>
            </a:pPr>
            <a:r>
              <a:rPr lang="en-US" b="0" i="0" dirty="0">
                <a:solidFill>
                  <a:srgbClr val="333333"/>
                </a:solidFill>
                <a:effectLst/>
                <a:latin typeface="Helvetica Neue"/>
              </a:rPr>
              <a:t>Truck controls and instrumentation: where they are located, what they do and how they work</a:t>
            </a:r>
          </a:p>
          <a:p>
            <a:pPr algn="l">
              <a:buFont typeface="Arial" panose="020B0604020202020204" pitchFamily="34" charset="0"/>
              <a:buChar char="•"/>
            </a:pPr>
            <a:r>
              <a:rPr lang="en-US" b="0" i="0" dirty="0">
                <a:solidFill>
                  <a:srgbClr val="333333"/>
                </a:solidFill>
                <a:effectLst/>
                <a:latin typeface="Helvetica Neue"/>
              </a:rPr>
              <a:t>Engine or motor operation</a:t>
            </a:r>
          </a:p>
          <a:p>
            <a:pPr algn="l">
              <a:buFont typeface="Arial" panose="020B0604020202020204" pitchFamily="34" charset="0"/>
              <a:buChar char="•"/>
            </a:pPr>
            <a:r>
              <a:rPr lang="en-US" b="0" i="0" dirty="0">
                <a:solidFill>
                  <a:srgbClr val="333333"/>
                </a:solidFill>
                <a:effectLst/>
                <a:latin typeface="Helvetica Neue"/>
              </a:rPr>
              <a:t>Steering and maneuvering</a:t>
            </a:r>
          </a:p>
          <a:p>
            <a:pPr algn="l">
              <a:buFont typeface="Arial" panose="020B0604020202020204" pitchFamily="34" charset="0"/>
              <a:buChar char="•"/>
            </a:pPr>
            <a:r>
              <a:rPr lang="en-US" b="0" i="0" dirty="0">
                <a:solidFill>
                  <a:srgbClr val="333333"/>
                </a:solidFill>
                <a:effectLst/>
                <a:latin typeface="Helvetica Neue"/>
              </a:rPr>
              <a:t>Visibility (including restrictions due to loading)</a:t>
            </a:r>
          </a:p>
          <a:p>
            <a:endParaRPr lang="en-US" dirty="0"/>
          </a:p>
        </p:txBody>
      </p:sp>
      <p:sp>
        <p:nvSpPr>
          <p:cNvPr id="7" name="Content Placeholder 6">
            <a:extLst>
              <a:ext uri="{FF2B5EF4-FFF2-40B4-BE49-F238E27FC236}">
                <a16:creationId xmlns:a16="http://schemas.microsoft.com/office/drawing/2014/main" id="{574122E7-5B66-2991-4B8E-976D24025D0C}"/>
              </a:ext>
            </a:extLst>
          </p:cNvPr>
          <p:cNvSpPr>
            <a:spLocks noGrp="1"/>
          </p:cNvSpPr>
          <p:nvPr>
            <p:ph sz="half" idx="2"/>
          </p:nvPr>
        </p:nvSpPr>
        <p:spPr/>
        <p:txBody>
          <a:bodyPr>
            <a:normAutofit fontScale="92500" lnSpcReduction="20000"/>
          </a:bodyPr>
          <a:lstStyle/>
          <a:p>
            <a:pPr algn="l">
              <a:buFont typeface="Arial" panose="020B0604020202020204" pitchFamily="34" charset="0"/>
              <a:buChar char="•"/>
            </a:pPr>
            <a:r>
              <a:rPr lang="en-US" b="0" i="0" dirty="0">
                <a:solidFill>
                  <a:srgbClr val="333333"/>
                </a:solidFill>
                <a:effectLst/>
                <a:latin typeface="Helvetica Neue"/>
              </a:rPr>
              <a:t>Fork and attachment adaptation, operation, and use limitations</a:t>
            </a:r>
          </a:p>
          <a:p>
            <a:pPr algn="l">
              <a:buFont typeface="Arial" panose="020B0604020202020204" pitchFamily="34" charset="0"/>
              <a:buChar char="•"/>
            </a:pPr>
            <a:r>
              <a:rPr lang="en-US" b="0" i="0" dirty="0">
                <a:solidFill>
                  <a:srgbClr val="333333"/>
                </a:solidFill>
                <a:effectLst/>
                <a:latin typeface="Helvetica Neue"/>
              </a:rPr>
              <a:t>Vehicle capacity</a:t>
            </a:r>
          </a:p>
          <a:p>
            <a:pPr algn="l">
              <a:buFont typeface="Arial" panose="020B0604020202020204" pitchFamily="34" charset="0"/>
              <a:buChar char="•"/>
            </a:pPr>
            <a:r>
              <a:rPr lang="en-US" b="0" i="0" dirty="0">
                <a:solidFill>
                  <a:srgbClr val="333333"/>
                </a:solidFill>
                <a:effectLst/>
                <a:latin typeface="Helvetica Neue"/>
              </a:rPr>
              <a:t>Vehicle stability (Stability Triangle)</a:t>
            </a:r>
          </a:p>
          <a:p>
            <a:pPr algn="l">
              <a:buFont typeface="Arial" panose="020B0604020202020204" pitchFamily="34" charset="0"/>
              <a:buChar char="•"/>
            </a:pPr>
            <a:r>
              <a:rPr lang="en-US" b="0" i="0" dirty="0">
                <a:solidFill>
                  <a:srgbClr val="333333"/>
                </a:solidFill>
                <a:effectLst/>
                <a:latin typeface="Helvetica Neue"/>
              </a:rPr>
              <a:t>Any vehicle inspection and maintenance that the operator will be required to perform</a:t>
            </a:r>
          </a:p>
          <a:p>
            <a:pPr algn="l">
              <a:buFont typeface="Arial" panose="020B0604020202020204" pitchFamily="34" charset="0"/>
              <a:buChar char="•"/>
            </a:pPr>
            <a:r>
              <a:rPr lang="en-US" b="0" i="0" dirty="0">
                <a:solidFill>
                  <a:srgbClr val="333333"/>
                </a:solidFill>
                <a:effectLst/>
                <a:latin typeface="Helvetica Neue"/>
              </a:rPr>
              <a:t>Refueling and/or charging and recharging of batteries</a:t>
            </a:r>
          </a:p>
          <a:p>
            <a:pPr algn="l">
              <a:buFont typeface="Arial" panose="020B0604020202020204" pitchFamily="34" charset="0"/>
              <a:buChar char="•"/>
            </a:pPr>
            <a:r>
              <a:rPr lang="en-US" b="0" i="0" dirty="0">
                <a:solidFill>
                  <a:srgbClr val="333333"/>
                </a:solidFill>
                <a:effectLst/>
                <a:latin typeface="Helvetica Neue"/>
              </a:rPr>
              <a:t>Operating limitations</a:t>
            </a:r>
          </a:p>
          <a:p>
            <a:endParaRPr lang="en-US" dirty="0"/>
          </a:p>
        </p:txBody>
      </p:sp>
      <p:sp>
        <p:nvSpPr>
          <p:cNvPr id="4" name="Date Placeholder 3">
            <a:extLst>
              <a:ext uri="{FF2B5EF4-FFF2-40B4-BE49-F238E27FC236}">
                <a16:creationId xmlns:a16="http://schemas.microsoft.com/office/drawing/2014/main" id="{F1BF96F9-30C1-0E3A-1F8B-6117408B8858}"/>
              </a:ext>
            </a:extLst>
          </p:cNvPr>
          <p:cNvSpPr>
            <a:spLocks noGrp="1"/>
          </p:cNvSpPr>
          <p:nvPr>
            <p:ph type="dt" sz="half" idx="10"/>
          </p:nvPr>
        </p:nvSpPr>
        <p:spPr/>
        <p:txBody>
          <a:bodyPr/>
          <a:lstStyle/>
          <a:p>
            <a:fld id="{824D5D47-1752-4D84-8BFB-C2F71A34C932}" type="datetime1">
              <a:rPr lang="en-US" smtClean="0"/>
              <a:t>5/17/2023</a:t>
            </a:fld>
            <a:endParaRPr lang="en-US" dirty="0"/>
          </a:p>
        </p:txBody>
      </p:sp>
      <p:sp>
        <p:nvSpPr>
          <p:cNvPr id="6" name="Slide Number Placeholder 5">
            <a:extLst>
              <a:ext uri="{FF2B5EF4-FFF2-40B4-BE49-F238E27FC236}">
                <a16:creationId xmlns:a16="http://schemas.microsoft.com/office/drawing/2014/main" id="{B8F06C2A-DCAB-2620-C868-A91525796E68}"/>
              </a:ext>
            </a:extLst>
          </p:cNvPr>
          <p:cNvSpPr>
            <a:spLocks noGrp="1"/>
          </p:cNvSpPr>
          <p:nvPr>
            <p:ph type="sldNum" sz="quarter" idx="12"/>
          </p:nvPr>
        </p:nvSpPr>
        <p:spPr/>
        <p:txBody>
          <a:bodyPr/>
          <a:lstStyle/>
          <a:p>
            <a:fld id="{48F63A3B-78C7-47BE-AE5E-E10140E04643}" type="slidenum">
              <a:rPr lang="en-US" smtClean="0"/>
              <a:t>13</a:t>
            </a:fld>
            <a:endParaRPr lang="en-US" dirty="0"/>
          </a:p>
        </p:txBody>
      </p:sp>
    </p:spTree>
    <p:extLst>
      <p:ext uri="{BB962C8B-B14F-4D97-AF65-F5344CB8AC3E}">
        <p14:creationId xmlns:p14="http://schemas.microsoft.com/office/powerpoint/2010/main" val="526499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26CA9-D39A-A265-503E-16976A72655E}"/>
              </a:ext>
            </a:extLst>
          </p:cNvPr>
          <p:cNvSpPr>
            <a:spLocks noGrp="1"/>
          </p:cNvSpPr>
          <p:nvPr>
            <p:ph type="title"/>
          </p:nvPr>
        </p:nvSpPr>
        <p:spPr/>
        <p:txBody>
          <a:bodyPr/>
          <a:lstStyle/>
          <a:p>
            <a:r>
              <a:rPr lang="en-US" dirty="0"/>
              <a:t>Training Requirements – Workplace Related Topics</a:t>
            </a:r>
          </a:p>
        </p:txBody>
      </p:sp>
      <p:sp>
        <p:nvSpPr>
          <p:cNvPr id="3" name="Content Placeholder 2">
            <a:extLst>
              <a:ext uri="{FF2B5EF4-FFF2-40B4-BE49-F238E27FC236}">
                <a16:creationId xmlns:a16="http://schemas.microsoft.com/office/drawing/2014/main" id="{039F5EDB-10C7-130A-D67A-A9B970EF7925}"/>
              </a:ext>
            </a:extLst>
          </p:cNvPr>
          <p:cNvSpPr>
            <a:spLocks noGrp="1"/>
          </p:cNvSpPr>
          <p:nvPr>
            <p:ph sz="half" idx="1"/>
          </p:nvPr>
        </p:nvSpPr>
        <p:spPr/>
        <p:txBody>
          <a:bodyPr>
            <a:normAutofit fontScale="92500" lnSpcReduction="20000"/>
          </a:bodyPr>
          <a:lstStyle/>
          <a:p>
            <a:pPr algn="l">
              <a:buFont typeface="Arial" panose="020B0604020202020204" pitchFamily="34" charset="0"/>
              <a:buChar char="•"/>
            </a:pPr>
            <a:r>
              <a:rPr lang="en-US" b="0" i="0" u="none" strike="noStrike" dirty="0">
                <a:solidFill>
                  <a:schemeClr val="tx2"/>
                </a:solidFill>
                <a:effectLst/>
                <a:latin typeface="Helvetica Neue"/>
              </a:rPr>
              <a:t>Surface conditions</a:t>
            </a:r>
            <a:r>
              <a:rPr lang="en-US" b="0" i="0" dirty="0">
                <a:solidFill>
                  <a:schemeClr val="tx2"/>
                </a:solidFill>
                <a:effectLst/>
                <a:latin typeface="Helvetica Neue"/>
              </a:rPr>
              <a:t> where the vehicle will be operated</a:t>
            </a:r>
          </a:p>
          <a:p>
            <a:pPr algn="l">
              <a:buFont typeface="Arial" panose="020B0604020202020204" pitchFamily="34" charset="0"/>
              <a:buChar char="•"/>
            </a:pPr>
            <a:r>
              <a:rPr lang="en-US" b="0" i="0" dirty="0">
                <a:solidFill>
                  <a:schemeClr val="tx2"/>
                </a:solidFill>
                <a:effectLst/>
                <a:latin typeface="Helvetica Neue"/>
              </a:rPr>
              <a:t>Composition of loads to be carried and </a:t>
            </a:r>
            <a:r>
              <a:rPr lang="en-US" b="0" i="0" u="none" strike="noStrike" dirty="0">
                <a:solidFill>
                  <a:schemeClr val="tx2"/>
                </a:solidFill>
                <a:effectLst/>
                <a:latin typeface="Helvetica Neue"/>
              </a:rPr>
              <a:t>load stability</a:t>
            </a:r>
            <a:endParaRPr lang="en-US" b="0" i="0" dirty="0">
              <a:solidFill>
                <a:schemeClr val="tx2"/>
              </a:solidFill>
              <a:effectLst/>
              <a:latin typeface="Helvetica Neue"/>
            </a:endParaRPr>
          </a:p>
          <a:p>
            <a:pPr algn="l">
              <a:buFont typeface="Arial" panose="020B0604020202020204" pitchFamily="34" charset="0"/>
              <a:buChar char="•"/>
            </a:pPr>
            <a:r>
              <a:rPr lang="en-US" b="0" i="0" u="none" strike="noStrike" dirty="0">
                <a:solidFill>
                  <a:schemeClr val="tx2"/>
                </a:solidFill>
                <a:effectLst/>
                <a:latin typeface="Helvetica Neue"/>
              </a:rPr>
              <a:t>Load manipulation</a:t>
            </a:r>
            <a:r>
              <a:rPr lang="en-US" b="0" i="0" dirty="0">
                <a:solidFill>
                  <a:schemeClr val="tx2"/>
                </a:solidFill>
                <a:effectLst/>
                <a:latin typeface="Helvetica Neue"/>
              </a:rPr>
              <a:t>, stacking and unstacking</a:t>
            </a:r>
          </a:p>
          <a:p>
            <a:pPr algn="l">
              <a:buFont typeface="Arial" panose="020B0604020202020204" pitchFamily="34" charset="0"/>
              <a:buChar char="•"/>
            </a:pPr>
            <a:r>
              <a:rPr lang="en-US" b="0" i="0" u="none" strike="noStrike" dirty="0">
                <a:solidFill>
                  <a:schemeClr val="tx2"/>
                </a:solidFill>
                <a:effectLst/>
                <a:latin typeface="Helvetica Neue"/>
              </a:rPr>
              <a:t>Pedestrian traffic</a:t>
            </a:r>
            <a:r>
              <a:rPr lang="en-US" b="0" i="0" dirty="0">
                <a:solidFill>
                  <a:schemeClr val="tx2"/>
                </a:solidFill>
                <a:effectLst/>
                <a:latin typeface="Helvetica Neue"/>
              </a:rPr>
              <a:t> in areas where the vehicle will be operated</a:t>
            </a:r>
          </a:p>
          <a:p>
            <a:pPr algn="l">
              <a:buFont typeface="Arial" panose="020B0604020202020204" pitchFamily="34" charset="0"/>
              <a:buChar char="•"/>
            </a:pPr>
            <a:r>
              <a:rPr lang="en-US" b="0" i="0" u="none" strike="noStrike" dirty="0">
                <a:solidFill>
                  <a:schemeClr val="tx2"/>
                </a:solidFill>
                <a:effectLst/>
                <a:latin typeface="Helvetica Neue"/>
              </a:rPr>
              <a:t>Narrow aisles</a:t>
            </a:r>
            <a:r>
              <a:rPr lang="en-US" b="0" i="0" dirty="0">
                <a:solidFill>
                  <a:schemeClr val="tx2"/>
                </a:solidFill>
                <a:effectLst/>
                <a:latin typeface="Helvetica Neue"/>
              </a:rPr>
              <a:t> and other restricted places where the vehicle will be operated</a:t>
            </a:r>
          </a:p>
          <a:p>
            <a:endParaRPr lang="en-US" dirty="0"/>
          </a:p>
        </p:txBody>
      </p:sp>
      <p:sp>
        <p:nvSpPr>
          <p:cNvPr id="4" name="Content Placeholder 3">
            <a:extLst>
              <a:ext uri="{FF2B5EF4-FFF2-40B4-BE49-F238E27FC236}">
                <a16:creationId xmlns:a16="http://schemas.microsoft.com/office/drawing/2014/main" id="{AAE72ECA-67F3-599C-2BCC-BBEE33AF618E}"/>
              </a:ext>
            </a:extLst>
          </p:cNvPr>
          <p:cNvSpPr>
            <a:spLocks noGrp="1"/>
          </p:cNvSpPr>
          <p:nvPr>
            <p:ph sz="half" idx="2"/>
          </p:nvPr>
        </p:nvSpPr>
        <p:spPr/>
        <p:txBody>
          <a:bodyPr>
            <a:normAutofit fontScale="85000" lnSpcReduction="20000"/>
          </a:bodyPr>
          <a:lstStyle/>
          <a:p>
            <a:pPr algn="l">
              <a:buFont typeface="Arial" panose="020B0604020202020204" pitchFamily="34" charset="0"/>
              <a:buChar char="•"/>
            </a:pPr>
            <a:r>
              <a:rPr lang="en-US" b="0" i="0" dirty="0">
                <a:solidFill>
                  <a:schemeClr val="tx2"/>
                </a:solidFill>
                <a:effectLst/>
                <a:latin typeface="Helvetica Neue"/>
              </a:rPr>
              <a:t>Hazardous (classified) locations where the vehicle will be operated</a:t>
            </a:r>
          </a:p>
          <a:p>
            <a:pPr algn="l">
              <a:buFont typeface="Arial" panose="020B0604020202020204" pitchFamily="34" charset="0"/>
              <a:buChar char="•"/>
            </a:pPr>
            <a:r>
              <a:rPr lang="en-US" b="0" i="0" u="none" strike="noStrike" dirty="0">
                <a:solidFill>
                  <a:schemeClr val="tx2"/>
                </a:solidFill>
                <a:effectLst/>
                <a:latin typeface="Helvetica Neue"/>
              </a:rPr>
              <a:t>Ramps and other sloped surfaces</a:t>
            </a:r>
            <a:r>
              <a:rPr lang="en-US" b="0" i="0" dirty="0">
                <a:solidFill>
                  <a:schemeClr val="tx2"/>
                </a:solidFill>
                <a:effectLst/>
                <a:latin typeface="Helvetica Neue"/>
              </a:rPr>
              <a:t> that could affect the vehicle's stability</a:t>
            </a:r>
          </a:p>
          <a:p>
            <a:pPr algn="l">
              <a:buFont typeface="Arial" panose="020B0604020202020204" pitchFamily="34" charset="0"/>
              <a:buChar char="•"/>
            </a:pPr>
            <a:r>
              <a:rPr lang="en-US" b="0" i="0" dirty="0">
                <a:solidFill>
                  <a:schemeClr val="tx2"/>
                </a:solidFill>
                <a:effectLst/>
                <a:latin typeface="Helvetica Neue"/>
              </a:rPr>
              <a:t>Closed environments and other areas where insufficient </a:t>
            </a:r>
            <a:r>
              <a:rPr lang="en-US" b="0" i="0" u="none" strike="noStrike" dirty="0">
                <a:solidFill>
                  <a:schemeClr val="tx2"/>
                </a:solidFill>
                <a:effectLst/>
                <a:latin typeface="Helvetica Neue"/>
              </a:rPr>
              <a:t>ventilation</a:t>
            </a:r>
            <a:r>
              <a:rPr lang="en-US" b="0" i="0" dirty="0">
                <a:solidFill>
                  <a:schemeClr val="tx2"/>
                </a:solidFill>
                <a:effectLst/>
                <a:latin typeface="Helvetica Neue"/>
              </a:rPr>
              <a:t> or poor vehicle maintenance could cause a buildup of carbon monoxide or diesel exhaust</a:t>
            </a:r>
          </a:p>
          <a:p>
            <a:pPr algn="l">
              <a:buFont typeface="Arial" panose="020B0604020202020204" pitchFamily="34" charset="0"/>
              <a:buChar char="•"/>
            </a:pPr>
            <a:r>
              <a:rPr lang="en-US" b="0" i="0" dirty="0">
                <a:solidFill>
                  <a:schemeClr val="tx2"/>
                </a:solidFill>
                <a:effectLst/>
                <a:latin typeface="Helvetica Neue"/>
              </a:rPr>
              <a:t>Other unique or potentially hazardous environmental conditions in the workplace that could affect safe operations</a:t>
            </a:r>
          </a:p>
          <a:p>
            <a:endParaRPr lang="en-US" dirty="0"/>
          </a:p>
        </p:txBody>
      </p:sp>
      <p:sp>
        <p:nvSpPr>
          <p:cNvPr id="5" name="Date Placeholder 4">
            <a:extLst>
              <a:ext uri="{FF2B5EF4-FFF2-40B4-BE49-F238E27FC236}">
                <a16:creationId xmlns:a16="http://schemas.microsoft.com/office/drawing/2014/main" id="{61258402-0707-4DAF-66A8-070311C85EA1}"/>
              </a:ext>
            </a:extLst>
          </p:cNvPr>
          <p:cNvSpPr>
            <a:spLocks noGrp="1"/>
          </p:cNvSpPr>
          <p:nvPr>
            <p:ph type="dt" sz="half" idx="10"/>
          </p:nvPr>
        </p:nvSpPr>
        <p:spPr/>
        <p:txBody>
          <a:bodyPr/>
          <a:lstStyle/>
          <a:p>
            <a:fld id="{5485A5BA-A5F9-4138-9E4B-FFD626F6437A}" type="datetime1">
              <a:rPr lang="en-US" smtClean="0"/>
              <a:t>5/17/2023</a:t>
            </a:fld>
            <a:endParaRPr lang="en-US" dirty="0"/>
          </a:p>
        </p:txBody>
      </p:sp>
      <p:sp>
        <p:nvSpPr>
          <p:cNvPr id="7" name="Slide Number Placeholder 6">
            <a:extLst>
              <a:ext uri="{FF2B5EF4-FFF2-40B4-BE49-F238E27FC236}">
                <a16:creationId xmlns:a16="http://schemas.microsoft.com/office/drawing/2014/main" id="{4CD6B3AA-7FD8-EFD9-9E01-A0E052C116F3}"/>
              </a:ext>
            </a:extLst>
          </p:cNvPr>
          <p:cNvSpPr>
            <a:spLocks noGrp="1"/>
          </p:cNvSpPr>
          <p:nvPr>
            <p:ph type="sldNum" sz="quarter" idx="12"/>
          </p:nvPr>
        </p:nvSpPr>
        <p:spPr/>
        <p:txBody>
          <a:bodyPr/>
          <a:lstStyle/>
          <a:p>
            <a:fld id="{48F63A3B-78C7-47BE-AE5E-E10140E04643}" type="slidenum">
              <a:rPr lang="en-US" smtClean="0"/>
              <a:t>14</a:t>
            </a:fld>
            <a:endParaRPr lang="en-US" dirty="0"/>
          </a:p>
        </p:txBody>
      </p:sp>
    </p:spTree>
    <p:extLst>
      <p:ext uri="{BB962C8B-B14F-4D97-AF65-F5344CB8AC3E}">
        <p14:creationId xmlns:p14="http://schemas.microsoft.com/office/powerpoint/2010/main" val="322726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C1001-62A4-BB12-DF39-A748B4A58406}"/>
              </a:ext>
            </a:extLst>
          </p:cNvPr>
          <p:cNvSpPr>
            <a:spLocks noGrp="1"/>
          </p:cNvSpPr>
          <p:nvPr>
            <p:ph type="title"/>
          </p:nvPr>
        </p:nvSpPr>
        <p:spPr>
          <a:xfrm>
            <a:off x="0" y="0"/>
            <a:ext cx="12192000" cy="1216025"/>
          </a:xfrm>
        </p:spPr>
        <p:txBody>
          <a:bodyPr/>
          <a:lstStyle/>
          <a:p>
            <a:r>
              <a:rPr lang="en-US" dirty="0"/>
              <a:t>Training Requirements</a:t>
            </a:r>
          </a:p>
        </p:txBody>
      </p:sp>
      <p:sp>
        <p:nvSpPr>
          <p:cNvPr id="3" name="Content Placeholder 2">
            <a:extLst>
              <a:ext uri="{FF2B5EF4-FFF2-40B4-BE49-F238E27FC236}">
                <a16:creationId xmlns:a16="http://schemas.microsoft.com/office/drawing/2014/main" id="{A0E0ABDE-23D0-23D8-77E7-D6E26DAFE7A9}"/>
              </a:ext>
            </a:extLst>
          </p:cNvPr>
          <p:cNvSpPr>
            <a:spLocks noGrp="1"/>
          </p:cNvSpPr>
          <p:nvPr>
            <p:ph idx="1"/>
          </p:nvPr>
        </p:nvSpPr>
        <p:spPr/>
        <p:txBody>
          <a:bodyPr>
            <a:normAutofit/>
          </a:bodyPr>
          <a:lstStyle/>
          <a:p>
            <a:pPr marL="0" indent="0" algn="l">
              <a:buNone/>
            </a:pPr>
            <a:r>
              <a:rPr lang="en-US" b="0" i="0" dirty="0">
                <a:solidFill>
                  <a:srgbClr val="333333"/>
                </a:solidFill>
                <a:effectLst/>
                <a:latin typeface="Helvetica Neue"/>
              </a:rPr>
              <a:t>If an operator was previously trained </a:t>
            </a:r>
            <a:r>
              <a:rPr lang="en-US" b="0" i="0">
                <a:solidFill>
                  <a:srgbClr val="333333"/>
                </a:solidFill>
                <a:effectLst/>
                <a:latin typeface="Helvetica Neue"/>
              </a:rPr>
              <a:t>in one or more </a:t>
            </a:r>
            <a:r>
              <a:rPr lang="en-US" b="0" i="0" dirty="0">
                <a:solidFill>
                  <a:srgbClr val="333333"/>
                </a:solidFill>
                <a:effectLst/>
                <a:latin typeface="Helvetica Neue"/>
              </a:rPr>
              <a:t>of these topics, and the training is appropriate to the truck and working conditions encountered, additional training on that topic is not required if the operator has been evaluated and found competent to operate the truck safely.</a:t>
            </a:r>
          </a:p>
          <a:p>
            <a:pPr marL="0" indent="0" algn="l">
              <a:buNone/>
            </a:pPr>
            <a:r>
              <a:rPr lang="en-US" b="0" i="0" dirty="0">
                <a:solidFill>
                  <a:srgbClr val="333333"/>
                </a:solidFill>
                <a:effectLst/>
                <a:latin typeface="Helvetica Neue"/>
              </a:rPr>
              <a:t>Trainees may operate a powered industrial truck only:</a:t>
            </a:r>
          </a:p>
          <a:p>
            <a:pPr lvl="1"/>
            <a:r>
              <a:rPr lang="en-US" b="0" i="0" dirty="0">
                <a:solidFill>
                  <a:srgbClr val="333333"/>
                </a:solidFill>
                <a:effectLst/>
                <a:latin typeface="Helvetica Neue"/>
              </a:rPr>
              <a:t>Under the direct supervision of persons who have the knowledge, training, and experience to train operators and evaluate their competence.</a:t>
            </a:r>
          </a:p>
          <a:p>
            <a:pPr lvl="1"/>
            <a:r>
              <a:rPr lang="en-US" b="0" i="0" dirty="0">
                <a:solidFill>
                  <a:srgbClr val="333333"/>
                </a:solidFill>
                <a:effectLst/>
                <a:latin typeface="Helvetica Neue"/>
              </a:rPr>
              <a:t>Where such operation does not endanger the trainee or other employees.</a:t>
            </a:r>
          </a:p>
          <a:p>
            <a:pPr marL="0" indent="0">
              <a:buNone/>
            </a:pPr>
            <a:endParaRPr lang="en-US" dirty="0"/>
          </a:p>
        </p:txBody>
      </p:sp>
      <p:sp>
        <p:nvSpPr>
          <p:cNvPr id="4" name="Date Placeholder 3">
            <a:extLst>
              <a:ext uri="{FF2B5EF4-FFF2-40B4-BE49-F238E27FC236}">
                <a16:creationId xmlns:a16="http://schemas.microsoft.com/office/drawing/2014/main" id="{0FB62BFB-F2B5-D1A1-8A86-484465739487}"/>
              </a:ext>
            </a:extLst>
          </p:cNvPr>
          <p:cNvSpPr>
            <a:spLocks noGrp="1"/>
          </p:cNvSpPr>
          <p:nvPr>
            <p:ph type="dt" sz="half" idx="10"/>
          </p:nvPr>
        </p:nvSpPr>
        <p:spPr/>
        <p:txBody>
          <a:bodyPr/>
          <a:lstStyle/>
          <a:p>
            <a:fld id="{824D5D47-1752-4D84-8BFB-C2F71A34C932}" type="datetime1">
              <a:rPr lang="en-US" smtClean="0"/>
              <a:t>5/17/2023</a:t>
            </a:fld>
            <a:endParaRPr lang="en-US" dirty="0"/>
          </a:p>
        </p:txBody>
      </p:sp>
      <p:sp>
        <p:nvSpPr>
          <p:cNvPr id="6" name="Slide Number Placeholder 5">
            <a:extLst>
              <a:ext uri="{FF2B5EF4-FFF2-40B4-BE49-F238E27FC236}">
                <a16:creationId xmlns:a16="http://schemas.microsoft.com/office/drawing/2014/main" id="{F56A8456-49F2-171D-E20E-80C2E57503CF}"/>
              </a:ext>
            </a:extLst>
          </p:cNvPr>
          <p:cNvSpPr>
            <a:spLocks noGrp="1"/>
          </p:cNvSpPr>
          <p:nvPr>
            <p:ph type="sldNum" sz="quarter" idx="12"/>
          </p:nvPr>
        </p:nvSpPr>
        <p:spPr/>
        <p:txBody>
          <a:bodyPr/>
          <a:lstStyle/>
          <a:p>
            <a:fld id="{48F63A3B-78C7-47BE-AE5E-E10140E04643}" type="slidenum">
              <a:rPr lang="en-US" smtClean="0"/>
              <a:t>15</a:t>
            </a:fld>
            <a:endParaRPr lang="en-US" dirty="0"/>
          </a:p>
        </p:txBody>
      </p:sp>
    </p:spTree>
    <p:extLst>
      <p:ext uri="{BB962C8B-B14F-4D97-AF65-F5344CB8AC3E}">
        <p14:creationId xmlns:p14="http://schemas.microsoft.com/office/powerpoint/2010/main" val="1759905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3096-349E-FE76-EF22-1677102B9914}"/>
              </a:ext>
            </a:extLst>
          </p:cNvPr>
          <p:cNvSpPr>
            <a:spLocks noGrp="1"/>
          </p:cNvSpPr>
          <p:nvPr>
            <p:ph type="title"/>
          </p:nvPr>
        </p:nvSpPr>
        <p:spPr/>
        <p:txBody>
          <a:bodyPr/>
          <a:lstStyle/>
          <a:p>
            <a:r>
              <a:rPr lang="en-US" dirty="0"/>
              <a:t>Truck Operations</a:t>
            </a:r>
          </a:p>
        </p:txBody>
      </p:sp>
      <p:sp>
        <p:nvSpPr>
          <p:cNvPr id="3" name="Content Placeholder 2">
            <a:extLst>
              <a:ext uri="{FF2B5EF4-FFF2-40B4-BE49-F238E27FC236}">
                <a16:creationId xmlns:a16="http://schemas.microsoft.com/office/drawing/2014/main" id="{76D31493-EC36-7033-D51F-B86E05C9DD19}"/>
              </a:ext>
            </a:extLst>
          </p:cNvPr>
          <p:cNvSpPr>
            <a:spLocks noGrp="1"/>
          </p:cNvSpPr>
          <p:nvPr>
            <p:ph idx="1"/>
          </p:nvPr>
        </p:nvSpPr>
        <p:spPr/>
        <p:txBody>
          <a:bodyPr>
            <a:normAutofit/>
          </a:bodyPr>
          <a:lstStyle/>
          <a:p>
            <a:r>
              <a:rPr lang="en-US" dirty="0"/>
              <a:t>Do not drive up to someone that could be pinned</a:t>
            </a:r>
          </a:p>
          <a:p>
            <a:r>
              <a:rPr lang="en-US" dirty="0"/>
              <a:t>Do not allow anyone to stand or walk under forks</a:t>
            </a:r>
          </a:p>
          <a:p>
            <a:r>
              <a:rPr lang="en-US" dirty="0"/>
              <a:t>Driver dismounted &amp; within 25 ft. – forks lowered, controls neutralized &amp; brakes set</a:t>
            </a:r>
          </a:p>
          <a:p>
            <a:r>
              <a:rPr lang="en-US" dirty="0"/>
              <a:t>Unattended – forks lowered, controls neutralized, power off and brake set</a:t>
            </a:r>
          </a:p>
          <a:p>
            <a:pPr lvl="1"/>
            <a:r>
              <a:rPr lang="en-US" dirty="0"/>
              <a:t>Unattended = lift not in view of operator or operator more than 25 ft. from lift</a:t>
            </a:r>
          </a:p>
          <a:p>
            <a:r>
              <a:rPr lang="en-US" dirty="0"/>
              <a:t>Wheels chocked</a:t>
            </a:r>
          </a:p>
        </p:txBody>
      </p:sp>
      <p:sp>
        <p:nvSpPr>
          <p:cNvPr id="4" name="Date Placeholder 3">
            <a:extLst>
              <a:ext uri="{FF2B5EF4-FFF2-40B4-BE49-F238E27FC236}">
                <a16:creationId xmlns:a16="http://schemas.microsoft.com/office/drawing/2014/main" id="{608A3D1E-2EF5-3B93-64BA-8EBDFFB5A153}"/>
              </a:ext>
            </a:extLst>
          </p:cNvPr>
          <p:cNvSpPr>
            <a:spLocks noGrp="1"/>
          </p:cNvSpPr>
          <p:nvPr>
            <p:ph type="dt" sz="half" idx="10"/>
          </p:nvPr>
        </p:nvSpPr>
        <p:spPr/>
        <p:txBody>
          <a:bodyPr/>
          <a:lstStyle/>
          <a:p>
            <a:fld id="{824D5D47-1752-4D84-8BFB-C2F71A34C932}" type="datetime1">
              <a:rPr lang="en-US" smtClean="0"/>
              <a:t>5/17/2023</a:t>
            </a:fld>
            <a:endParaRPr lang="en-US" dirty="0"/>
          </a:p>
        </p:txBody>
      </p:sp>
      <p:sp>
        <p:nvSpPr>
          <p:cNvPr id="6" name="Slide Number Placeholder 5">
            <a:extLst>
              <a:ext uri="{FF2B5EF4-FFF2-40B4-BE49-F238E27FC236}">
                <a16:creationId xmlns:a16="http://schemas.microsoft.com/office/drawing/2014/main" id="{348473E2-BA29-B55A-C3A9-B3FACAF13755}"/>
              </a:ext>
            </a:extLst>
          </p:cNvPr>
          <p:cNvSpPr>
            <a:spLocks noGrp="1"/>
          </p:cNvSpPr>
          <p:nvPr>
            <p:ph type="sldNum" sz="quarter" idx="12"/>
          </p:nvPr>
        </p:nvSpPr>
        <p:spPr/>
        <p:txBody>
          <a:bodyPr/>
          <a:lstStyle/>
          <a:p>
            <a:fld id="{48F63A3B-78C7-47BE-AE5E-E10140E04643}" type="slidenum">
              <a:rPr lang="en-US" smtClean="0"/>
              <a:t>16</a:t>
            </a:fld>
            <a:endParaRPr lang="en-US" dirty="0"/>
          </a:p>
        </p:txBody>
      </p:sp>
    </p:spTree>
    <p:extLst>
      <p:ext uri="{BB962C8B-B14F-4D97-AF65-F5344CB8AC3E}">
        <p14:creationId xmlns:p14="http://schemas.microsoft.com/office/powerpoint/2010/main" val="469305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4269F-E9E0-5213-FFCF-8328C863F1FC}"/>
              </a:ext>
            </a:extLst>
          </p:cNvPr>
          <p:cNvSpPr>
            <a:spLocks noGrp="1"/>
          </p:cNvSpPr>
          <p:nvPr>
            <p:ph type="title"/>
          </p:nvPr>
        </p:nvSpPr>
        <p:spPr/>
        <p:txBody>
          <a:bodyPr/>
          <a:lstStyle/>
          <a:p>
            <a:r>
              <a:rPr lang="en-US" dirty="0"/>
              <a:t>Traveling</a:t>
            </a:r>
          </a:p>
        </p:txBody>
      </p:sp>
      <p:sp>
        <p:nvSpPr>
          <p:cNvPr id="3" name="Content Placeholder 2">
            <a:extLst>
              <a:ext uri="{FF2B5EF4-FFF2-40B4-BE49-F238E27FC236}">
                <a16:creationId xmlns:a16="http://schemas.microsoft.com/office/drawing/2014/main" id="{250EFF8C-4141-DF64-86F6-66DD2E084D30}"/>
              </a:ext>
            </a:extLst>
          </p:cNvPr>
          <p:cNvSpPr>
            <a:spLocks noGrp="1"/>
          </p:cNvSpPr>
          <p:nvPr>
            <p:ph idx="1"/>
          </p:nvPr>
        </p:nvSpPr>
        <p:spPr/>
        <p:txBody>
          <a:bodyPr/>
          <a:lstStyle/>
          <a:p>
            <a:r>
              <a:rPr lang="en-US" sz="3200" dirty="0"/>
              <a:t>Traffic Regulations Must Be Observed</a:t>
            </a:r>
          </a:p>
          <a:p>
            <a:pPr lvl="1"/>
            <a:r>
              <a:rPr lang="en-US" sz="2800" dirty="0"/>
              <a:t>Speed Limits, Safe Following Distance, Horn Usage, RR Tracks</a:t>
            </a:r>
          </a:p>
          <a:p>
            <a:pPr lvl="1"/>
            <a:r>
              <a:rPr lang="en-US" sz="2800" dirty="0"/>
              <a:t>No Horseplay / Stunt Driving</a:t>
            </a:r>
          </a:p>
          <a:p>
            <a:pPr lvl="1"/>
            <a:r>
              <a:rPr lang="en-US" sz="2800" dirty="0" err="1"/>
              <a:t>Dockboards</a:t>
            </a:r>
            <a:r>
              <a:rPr lang="en-US" sz="2800" dirty="0"/>
              <a:t> / </a:t>
            </a:r>
            <a:r>
              <a:rPr lang="en-US" sz="2800" dirty="0" err="1"/>
              <a:t>Bridgeplates</a:t>
            </a:r>
            <a:endParaRPr lang="en-US" sz="2800" dirty="0"/>
          </a:p>
          <a:p>
            <a:pPr lvl="1"/>
            <a:r>
              <a:rPr lang="en-US" sz="2800" dirty="0"/>
              <a:t>Loads &amp; Rated Capacity</a:t>
            </a:r>
          </a:p>
          <a:p>
            <a:pPr lvl="1"/>
            <a:r>
              <a:rPr lang="en-US" sz="2800" dirty="0"/>
              <a:t>Stabilization of Load</a:t>
            </a:r>
          </a:p>
          <a:p>
            <a:endParaRPr lang="en-US" dirty="0"/>
          </a:p>
        </p:txBody>
      </p:sp>
      <p:sp>
        <p:nvSpPr>
          <p:cNvPr id="4" name="Date Placeholder 3">
            <a:extLst>
              <a:ext uri="{FF2B5EF4-FFF2-40B4-BE49-F238E27FC236}">
                <a16:creationId xmlns:a16="http://schemas.microsoft.com/office/drawing/2014/main" id="{1628D532-4669-4A8E-82D4-D15AE0B4468E}"/>
              </a:ext>
            </a:extLst>
          </p:cNvPr>
          <p:cNvSpPr>
            <a:spLocks noGrp="1"/>
          </p:cNvSpPr>
          <p:nvPr>
            <p:ph type="dt" sz="half" idx="10"/>
          </p:nvPr>
        </p:nvSpPr>
        <p:spPr/>
        <p:txBody>
          <a:bodyPr/>
          <a:lstStyle/>
          <a:p>
            <a:fld id="{824D5D47-1752-4D84-8BFB-C2F71A34C932}" type="datetime1">
              <a:rPr lang="en-US" smtClean="0"/>
              <a:t>5/17/2023</a:t>
            </a:fld>
            <a:endParaRPr lang="en-US" dirty="0"/>
          </a:p>
        </p:txBody>
      </p:sp>
      <p:sp>
        <p:nvSpPr>
          <p:cNvPr id="6" name="Slide Number Placeholder 5">
            <a:extLst>
              <a:ext uri="{FF2B5EF4-FFF2-40B4-BE49-F238E27FC236}">
                <a16:creationId xmlns:a16="http://schemas.microsoft.com/office/drawing/2014/main" id="{3D096319-74A2-2EC7-5CAE-696ED5EE4F94}"/>
              </a:ext>
            </a:extLst>
          </p:cNvPr>
          <p:cNvSpPr>
            <a:spLocks noGrp="1"/>
          </p:cNvSpPr>
          <p:nvPr>
            <p:ph type="sldNum" sz="quarter" idx="12"/>
          </p:nvPr>
        </p:nvSpPr>
        <p:spPr/>
        <p:txBody>
          <a:bodyPr/>
          <a:lstStyle/>
          <a:p>
            <a:fld id="{48F63A3B-78C7-47BE-AE5E-E10140E04643}" type="slidenum">
              <a:rPr lang="en-US" smtClean="0"/>
              <a:t>17</a:t>
            </a:fld>
            <a:endParaRPr lang="en-US" dirty="0"/>
          </a:p>
        </p:txBody>
      </p:sp>
      <p:pic>
        <p:nvPicPr>
          <p:cNvPr id="7" name="Picture 6" descr="A person driving a forklift&#10;&#10;Description automatically generated with medium confidence">
            <a:extLst>
              <a:ext uri="{FF2B5EF4-FFF2-40B4-BE49-F238E27FC236}">
                <a16:creationId xmlns:a16="http://schemas.microsoft.com/office/drawing/2014/main" id="{2C40B1C3-2A42-DB18-03EA-5CE275E78C76}"/>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768075" y="3429000"/>
            <a:ext cx="2773491" cy="1850135"/>
          </a:xfrm>
          <a:prstGeom prst="rect">
            <a:avLst/>
          </a:prstGeom>
        </p:spPr>
      </p:pic>
    </p:spTree>
    <p:extLst>
      <p:ext uri="{BB962C8B-B14F-4D97-AF65-F5344CB8AC3E}">
        <p14:creationId xmlns:p14="http://schemas.microsoft.com/office/powerpoint/2010/main" val="1041611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78451-FAA9-24A8-B8BC-F9C0269D32E9}"/>
              </a:ext>
            </a:extLst>
          </p:cNvPr>
          <p:cNvSpPr>
            <a:spLocks noGrp="1"/>
          </p:cNvSpPr>
          <p:nvPr>
            <p:ph type="title"/>
          </p:nvPr>
        </p:nvSpPr>
        <p:spPr>
          <a:xfrm>
            <a:off x="0" y="-143124"/>
            <a:ext cx="12192000" cy="1216025"/>
          </a:xfrm>
        </p:spPr>
        <p:txBody>
          <a:bodyPr/>
          <a:lstStyle/>
          <a:p>
            <a:r>
              <a:rPr lang="en-US" dirty="0"/>
              <a:t>Operation of the Truck</a:t>
            </a:r>
          </a:p>
        </p:txBody>
      </p:sp>
      <p:sp>
        <p:nvSpPr>
          <p:cNvPr id="3" name="Content Placeholder 2">
            <a:extLst>
              <a:ext uri="{FF2B5EF4-FFF2-40B4-BE49-F238E27FC236}">
                <a16:creationId xmlns:a16="http://schemas.microsoft.com/office/drawing/2014/main" id="{CB07C2D1-1554-6BE8-A826-AEDFE33BF54F}"/>
              </a:ext>
            </a:extLst>
          </p:cNvPr>
          <p:cNvSpPr>
            <a:spLocks noGrp="1"/>
          </p:cNvSpPr>
          <p:nvPr>
            <p:ph idx="1"/>
          </p:nvPr>
        </p:nvSpPr>
        <p:spPr/>
        <p:txBody>
          <a:bodyPr/>
          <a:lstStyle/>
          <a:p>
            <a:r>
              <a:rPr lang="en-US" dirty="0"/>
              <a:t>Found to be in need of repair, defective or unsafe then needs to be taken out of service</a:t>
            </a:r>
          </a:p>
          <a:p>
            <a:r>
              <a:rPr lang="en-US" dirty="0"/>
              <a:t>Trucks should be examined before being put into service each shift.</a:t>
            </a:r>
          </a:p>
          <a:p>
            <a:r>
              <a:rPr lang="en-US" dirty="0"/>
              <a:t>Truck can be altered only if authorized by the manufacturer.  Maintain records of the alteration and authorization.</a:t>
            </a:r>
          </a:p>
          <a:p>
            <a:pPr marL="0" indent="0">
              <a:buNone/>
            </a:pPr>
            <a:endParaRPr lang="en-US" dirty="0"/>
          </a:p>
        </p:txBody>
      </p:sp>
      <p:sp>
        <p:nvSpPr>
          <p:cNvPr id="4" name="Date Placeholder 3">
            <a:extLst>
              <a:ext uri="{FF2B5EF4-FFF2-40B4-BE49-F238E27FC236}">
                <a16:creationId xmlns:a16="http://schemas.microsoft.com/office/drawing/2014/main" id="{413A2745-9F84-DEFE-9026-FC92DFCDCD2A}"/>
              </a:ext>
            </a:extLst>
          </p:cNvPr>
          <p:cNvSpPr>
            <a:spLocks noGrp="1"/>
          </p:cNvSpPr>
          <p:nvPr>
            <p:ph type="dt" sz="half" idx="10"/>
          </p:nvPr>
        </p:nvSpPr>
        <p:spPr/>
        <p:txBody>
          <a:bodyPr/>
          <a:lstStyle/>
          <a:p>
            <a:fld id="{824D5D47-1752-4D84-8BFB-C2F71A34C932}" type="datetime1">
              <a:rPr lang="en-US" smtClean="0"/>
              <a:t>5/17/2023</a:t>
            </a:fld>
            <a:endParaRPr lang="en-US" dirty="0"/>
          </a:p>
        </p:txBody>
      </p:sp>
      <p:sp>
        <p:nvSpPr>
          <p:cNvPr id="6" name="Slide Number Placeholder 5">
            <a:extLst>
              <a:ext uri="{FF2B5EF4-FFF2-40B4-BE49-F238E27FC236}">
                <a16:creationId xmlns:a16="http://schemas.microsoft.com/office/drawing/2014/main" id="{D7591F83-32FB-C4CC-F6CA-2AD7045B312A}"/>
              </a:ext>
            </a:extLst>
          </p:cNvPr>
          <p:cNvSpPr>
            <a:spLocks noGrp="1"/>
          </p:cNvSpPr>
          <p:nvPr>
            <p:ph type="sldNum" sz="quarter" idx="12"/>
          </p:nvPr>
        </p:nvSpPr>
        <p:spPr/>
        <p:txBody>
          <a:bodyPr/>
          <a:lstStyle/>
          <a:p>
            <a:fld id="{48F63A3B-78C7-47BE-AE5E-E10140E04643}" type="slidenum">
              <a:rPr lang="en-US" smtClean="0"/>
              <a:t>18</a:t>
            </a:fld>
            <a:endParaRPr lang="en-US" dirty="0"/>
          </a:p>
        </p:txBody>
      </p:sp>
      <p:pic>
        <p:nvPicPr>
          <p:cNvPr id="8" name="Picture 7" descr="Tools at mechanic workshop">
            <a:extLst>
              <a:ext uri="{FF2B5EF4-FFF2-40B4-BE49-F238E27FC236}">
                <a16:creationId xmlns:a16="http://schemas.microsoft.com/office/drawing/2014/main" id="{5FAFDE64-1F18-6EBA-3861-815C707A43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3105" y="4557616"/>
            <a:ext cx="3245789" cy="2163859"/>
          </a:xfrm>
          <a:prstGeom prst="rect">
            <a:avLst/>
          </a:prstGeom>
        </p:spPr>
      </p:pic>
    </p:spTree>
    <p:extLst>
      <p:ext uri="{BB962C8B-B14F-4D97-AF65-F5344CB8AC3E}">
        <p14:creationId xmlns:p14="http://schemas.microsoft.com/office/powerpoint/2010/main" val="3404259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427CE-D28C-6906-D1D8-3A47B191F3FF}"/>
              </a:ext>
            </a:extLst>
          </p:cNvPr>
          <p:cNvSpPr>
            <a:spLocks noGrp="1"/>
          </p:cNvSpPr>
          <p:nvPr>
            <p:ph type="title"/>
          </p:nvPr>
        </p:nvSpPr>
        <p:spPr/>
        <p:txBody>
          <a:bodyPr/>
          <a:lstStyle/>
          <a:p>
            <a:r>
              <a:rPr lang="en-US" dirty="0"/>
              <a:t>MN Rule 5205.116</a:t>
            </a:r>
          </a:p>
        </p:txBody>
      </p:sp>
      <p:sp>
        <p:nvSpPr>
          <p:cNvPr id="3" name="Content Placeholder 2">
            <a:extLst>
              <a:ext uri="{FF2B5EF4-FFF2-40B4-BE49-F238E27FC236}">
                <a16:creationId xmlns:a16="http://schemas.microsoft.com/office/drawing/2014/main" id="{A7385880-EED0-BA41-9B57-962B1B64D0BC}"/>
              </a:ext>
            </a:extLst>
          </p:cNvPr>
          <p:cNvSpPr>
            <a:spLocks noGrp="1"/>
          </p:cNvSpPr>
          <p:nvPr>
            <p:ph idx="1"/>
          </p:nvPr>
        </p:nvSpPr>
        <p:spPr/>
        <p:txBody>
          <a:bodyPr>
            <a:normAutofit fontScale="92500"/>
          </a:bodyPr>
          <a:lstStyle/>
          <a:p>
            <a:r>
              <a:rPr lang="en-US" dirty="0"/>
              <a:t>Monitor employee’s exposure to carbon monoxide where internal combustion engine powered industrial trucks are operated indoors to ensure carbon monoxide levels do not exceed 35 ppm as an eight hour time-weighted average or 200 ppm as a five minute ceiling average.</a:t>
            </a:r>
          </a:p>
          <a:p>
            <a:r>
              <a:rPr lang="en-US" dirty="0"/>
              <a:t>Air monitoring shall be done at least quarterly and during highest usage.  Document the results.</a:t>
            </a:r>
          </a:p>
          <a:p>
            <a:r>
              <a:rPr lang="en-US" b="0" i="0">
                <a:solidFill>
                  <a:srgbClr val="000000"/>
                </a:solidFill>
                <a:effectLst/>
              </a:rPr>
              <a:t>The </a:t>
            </a:r>
            <a:r>
              <a:rPr lang="en-US" b="0" i="0" dirty="0">
                <a:solidFill>
                  <a:srgbClr val="000000"/>
                </a:solidFill>
                <a:effectLst/>
              </a:rPr>
              <a:t>employer shall ensure that powered industrial truck engine exhaust gases do not contain more than one percent carbon monoxide for propane fueled trucks or two percent carbon monoxide for gasoline fueled trucks measured at idle and at three-fourths throttle during final engine tuning in a regular maintenance program.</a:t>
            </a:r>
            <a:endParaRPr lang="en-US" dirty="0"/>
          </a:p>
          <a:p>
            <a:endParaRPr lang="en-US" dirty="0"/>
          </a:p>
        </p:txBody>
      </p:sp>
      <p:sp>
        <p:nvSpPr>
          <p:cNvPr id="4" name="Date Placeholder 3">
            <a:extLst>
              <a:ext uri="{FF2B5EF4-FFF2-40B4-BE49-F238E27FC236}">
                <a16:creationId xmlns:a16="http://schemas.microsoft.com/office/drawing/2014/main" id="{57D0AFD3-4916-DC01-3383-3689B44C0679}"/>
              </a:ext>
            </a:extLst>
          </p:cNvPr>
          <p:cNvSpPr>
            <a:spLocks noGrp="1"/>
          </p:cNvSpPr>
          <p:nvPr>
            <p:ph type="dt" sz="half" idx="10"/>
          </p:nvPr>
        </p:nvSpPr>
        <p:spPr/>
        <p:txBody>
          <a:bodyPr/>
          <a:lstStyle/>
          <a:p>
            <a:fld id="{824D5D47-1752-4D84-8BFB-C2F71A34C932}" type="datetime1">
              <a:rPr lang="en-US" smtClean="0"/>
              <a:t>5/17/2023</a:t>
            </a:fld>
            <a:endParaRPr lang="en-US" dirty="0"/>
          </a:p>
        </p:txBody>
      </p:sp>
      <p:sp>
        <p:nvSpPr>
          <p:cNvPr id="6" name="Slide Number Placeholder 5">
            <a:extLst>
              <a:ext uri="{FF2B5EF4-FFF2-40B4-BE49-F238E27FC236}">
                <a16:creationId xmlns:a16="http://schemas.microsoft.com/office/drawing/2014/main" id="{9E5ADD1C-6CED-4A88-1A01-34A3A427D010}"/>
              </a:ext>
            </a:extLst>
          </p:cNvPr>
          <p:cNvSpPr>
            <a:spLocks noGrp="1"/>
          </p:cNvSpPr>
          <p:nvPr>
            <p:ph type="sldNum" sz="quarter" idx="12"/>
          </p:nvPr>
        </p:nvSpPr>
        <p:spPr/>
        <p:txBody>
          <a:bodyPr/>
          <a:lstStyle/>
          <a:p>
            <a:fld id="{48F63A3B-78C7-47BE-AE5E-E10140E04643}" type="slidenum">
              <a:rPr lang="en-US" smtClean="0"/>
              <a:t>19</a:t>
            </a:fld>
            <a:endParaRPr lang="en-US" dirty="0"/>
          </a:p>
        </p:txBody>
      </p:sp>
    </p:spTree>
    <p:extLst>
      <p:ext uri="{BB962C8B-B14F-4D97-AF65-F5344CB8AC3E}">
        <p14:creationId xmlns:p14="http://schemas.microsoft.com/office/powerpoint/2010/main" val="2459844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EB7BA-92CA-6982-F7A0-B3F1045C8D88}"/>
              </a:ext>
            </a:extLst>
          </p:cNvPr>
          <p:cNvSpPr>
            <a:spLocks noGrp="1"/>
          </p:cNvSpPr>
          <p:nvPr>
            <p:ph type="title"/>
          </p:nvPr>
        </p:nvSpPr>
        <p:spPr/>
        <p:txBody>
          <a:bodyPr/>
          <a:lstStyle/>
          <a:p>
            <a:r>
              <a:rPr lang="en-US" dirty="0"/>
              <a:t>Powered Industrial Truck Definition</a:t>
            </a:r>
          </a:p>
        </p:txBody>
      </p:sp>
      <p:sp>
        <p:nvSpPr>
          <p:cNvPr id="3" name="Content Placeholder 2">
            <a:extLst>
              <a:ext uri="{FF2B5EF4-FFF2-40B4-BE49-F238E27FC236}">
                <a16:creationId xmlns:a16="http://schemas.microsoft.com/office/drawing/2014/main" id="{24EE719E-8A50-3E45-03C1-EAD084745D27}"/>
              </a:ext>
            </a:extLst>
          </p:cNvPr>
          <p:cNvSpPr>
            <a:spLocks noGrp="1"/>
          </p:cNvSpPr>
          <p:nvPr>
            <p:ph idx="1"/>
          </p:nvPr>
        </p:nvSpPr>
        <p:spPr/>
        <p:txBody>
          <a:bodyPr/>
          <a:lstStyle/>
          <a:p>
            <a:pPr marR="0" lvl="0" algn="l" defTabSz="914400" rtl="0" eaLnBrk="1" fontAlgn="auto" latinLnBrk="0" hangingPunct="1">
              <a:lnSpc>
                <a:spcPct val="100000"/>
              </a:lnSpc>
              <a:spcBef>
                <a:spcPct val="20000"/>
              </a:spcBef>
              <a:spcAft>
                <a:spcPts val="0"/>
              </a:spcAft>
              <a:buClrTx/>
              <a:buSzPct val="95000"/>
              <a:buFont typeface="Wingdings 2" panose="05020102010507070707" pitchFamily="18" charset="2"/>
              <a:buChar char=""/>
              <a:tabLst/>
              <a:defRPr/>
            </a:pPr>
            <a:r>
              <a:rPr kumimoji="0" lang="en-US" b="0" i="0" u="none" strike="noStrike" kern="1200" cap="none" spc="0" normalizeH="0" noProof="0" dirty="0">
                <a:ln>
                  <a:noFill/>
                </a:ln>
                <a:effectLst/>
                <a:uLnTx/>
                <a:uFillTx/>
                <a:latin typeface="+mn-lt"/>
                <a:ea typeface="+mn-ea"/>
                <a:cs typeface="+mn-cs"/>
              </a:rPr>
              <a:t>An industrial vehicle that carries, pushes, pulls, stacks or tiers loads.</a:t>
            </a:r>
          </a:p>
          <a:p>
            <a:pPr marR="0" lvl="0" algn="l" defTabSz="914400" rtl="0" eaLnBrk="1" fontAlgn="auto" latinLnBrk="0" hangingPunct="1">
              <a:lnSpc>
                <a:spcPct val="100000"/>
              </a:lnSpc>
              <a:spcBef>
                <a:spcPct val="20000"/>
              </a:spcBef>
              <a:spcAft>
                <a:spcPts val="0"/>
              </a:spcAft>
              <a:buClrTx/>
              <a:buSzPct val="95000"/>
              <a:buFont typeface="Wingdings 2" panose="05020102010507070707" pitchFamily="18" charset="2"/>
              <a:buChar char=""/>
              <a:tabLst/>
              <a:defRPr/>
            </a:pPr>
            <a:r>
              <a:rPr kumimoji="0" lang="en-US" b="0" i="0" u="none" strike="noStrike" kern="1200" cap="none" spc="0" normalizeH="0" noProof="0" dirty="0">
                <a:ln>
                  <a:noFill/>
                </a:ln>
                <a:effectLst/>
                <a:uLnTx/>
                <a:uFillTx/>
                <a:latin typeface="+mn-lt"/>
                <a:ea typeface="+mn-ea"/>
                <a:cs typeface="+mn-cs"/>
              </a:rPr>
              <a:t>Include fork trucks, platform lift trucks, motorized hand trucks, and other specialized industrial trucks powered by electric motors or internal combustion engines. </a:t>
            </a:r>
          </a:p>
          <a:p>
            <a:pPr marR="0" lvl="0" algn="l" defTabSz="914400" rtl="0" eaLnBrk="1" fontAlgn="auto" latinLnBrk="0" hangingPunct="1">
              <a:lnSpc>
                <a:spcPct val="100000"/>
              </a:lnSpc>
              <a:spcBef>
                <a:spcPct val="20000"/>
              </a:spcBef>
              <a:spcAft>
                <a:spcPts val="0"/>
              </a:spcAft>
              <a:buClrTx/>
              <a:buSzPct val="95000"/>
              <a:buFont typeface="Wingdings 2" panose="05020102010507070707" pitchFamily="18" charset="2"/>
              <a:buChar char=""/>
              <a:tabLst/>
              <a:defRPr/>
            </a:pPr>
            <a:r>
              <a:rPr kumimoji="0" lang="en-US" b="0" i="0" u="none" strike="noStrike" kern="1200" cap="none" spc="0" normalizeH="0" noProof="0" dirty="0">
                <a:ln>
                  <a:noFill/>
                </a:ln>
                <a:effectLst/>
                <a:uLnTx/>
                <a:uFillTx/>
                <a:latin typeface="+mn-lt"/>
                <a:ea typeface="+mn-ea"/>
                <a:cs typeface="+mn-cs"/>
              </a:rPr>
              <a:t>Excludes vehicles that are used for earth-moving or over the road hauling and compressed air or nonflammable compressed gas-operated industrial trucks</a:t>
            </a:r>
          </a:p>
          <a:p>
            <a:pPr marL="0" indent="0">
              <a:buNone/>
            </a:pPr>
            <a:endParaRPr lang="en-US" dirty="0"/>
          </a:p>
        </p:txBody>
      </p:sp>
      <p:pic>
        <p:nvPicPr>
          <p:cNvPr id="4" name="Picture 7" descr="bobcat">
            <a:extLst>
              <a:ext uri="{FF2B5EF4-FFF2-40B4-BE49-F238E27FC236}">
                <a16:creationId xmlns:a16="http://schemas.microsoft.com/office/drawing/2014/main" id="{7218D66C-6FCE-0660-61FE-2B7A6CAE3218}"/>
              </a:ext>
            </a:extLst>
          </p:cNvPr>
          <p:cNvPicPr>
            <a:picLocks noChangeAspect="1" noChangeArrowheads="1"/>
          </p:cNvPicPr>
          <p:nvPr/>
        </p:nvPicPr>
        <p:blipFill>
          <a:blip r:embed="rId2" cstate="print"/>
          <a:srcRect/>
          <a:stretch>
            <a:fillRect/>
          </a:stretch>
        </p:blipFill>
        <p:spPr>
          <a:xfrm>
            <a:off x="4297679" y="4382205"/>
            <a:ext cx="2504337" cy="2401149"/>
          </a:xfrm>
          <a:prstGeom prst="rect">
            <a:avLst/>
          </a:prstGeom>
          <a:noFill/>
        </p:spPr>
      </p:pic>
      <p:sp>
        <p:nvSpPr>
          <p:cNvPr id="6" name="&quot;Not Allowed&quot; Symbol 5">
            <a:extLst>
              <a:ext uri="{FF2B5EF4-FFF2-40B4-BE49-F238E27FC236}">
                <a16:creationId xmlns:a16="http://schemas.microsoft.com/office/drawing/2014/main" id="{010CCB73-B278-5F15-7080-2B7638EA354C}"/>
              </a:ext>
            </a:extLst>
          </p:cNvPr>
          <p:cNvSpPr/>
          <p:nvPr/>
        </p:nvSpPr>
        <p:spPr>
          <a:xfrm>
            <a:off x="4637314" y="5220218"/>
            <a:ext cx="1162593" cy="1091682"/>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2879522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838200" y="3307743"/>
            <a:ext cx="6255774" cy="1081377"/>
          </a:xfrm>
        </p:spPr>
        <p:txBody>
          <a:bodyPr>
            <a:normAutofit/>
          </a:bodyPr>
          <a:lstStyle/>
          <a:p>
            <a:pPr marL="0" indent="0" algn="ctr">
              <a:buNone/>
            </a:pPr>
            <a:r>
              <a:rPr lang="en-US" sz="5400" b="1" dirty="0"/>
              <a:t>?QUESTIONS?</a:t>
            </a:r>
          </a:p>
        </p:txBody>
      </p:sp>
      <p:sp>
        <p:nvSpPr>
          <p:cNvPr id="4" name="Date Placeholder 3"/>
          <p:cNvSpPr>
            <a:spLocks noGrp="1"/>
          </p:cNvSpPr>
          <p:nvPr>
            <p:ph type="dt" sz="half" idx="10"/>
          </p:nvPr>
        </p:nvSpPr>
        <p:spPr/>
        <p:txBody>
          <a:bodyPr/>
          <a:lstStyle/>
          <a:p>
            <a:fld id="{824D5D47-1752-4D84-8BFB-C2F71A34C932}" type="datetime1">
              <a:rPr lang="en-US" smtClean="0"/>
              <a:t>5/17/2023</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20</a:t>
            </a:fld>
            <a:endParaRPr lang="en-US" dirty="0"/>
          </a:p>
        </p:txBody>
      </p:sp>
      <p:pic>
        <p:nvPicPr>
          <p:cNvPr id="9" name="Picture 8" descr="Magnifying glass and question mark">
            <a:extLst>
              <a:ext uri="{FF2B5EF4-FFF2-40B4-BE49-F238E27FC236}">
                <a16:creationId xmlns:a16="http://schemas.microsoft.com/office/drawing/2014/main" id="{30F56CAE-7B7B-20ED-2336-D1B01ABFB5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2363410"/>
            <a:ext cx="4865974" cy="2737211"/>
          </a:xfrm>
          <a:prstGeom prst="rect">
            <a:avLst/>
          </a:prstGeom>
        </p:spPr>
      </p:pic>
    </p:spTree>
    <p:extLst>
      <p:ext uri="{BB962C8B-B14F-4D97-AF65-F5344CB8AC3E}">
        <p14:creationId xmlns:p14="http://schemas.microsoft.com/office/powerpoint/2010/main" val="2010311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05224-BB21-A2F8-3022-55C1CD7DB828}"/>
              </a:ext>
            </a:extLst>
          </p:cNvPr>
          <p:cNvSpPr>
            <a:spLocks noGrp="1"/>
          </p:cNvSpPr>
          <p:nvPr>
            <p:ph type="title"/>
          </p:nvPr>
        </p:nvSpPr>
        <p:spPr>
          <a:xfrm>
            <a:off x="0" y="-63611"/>
            <a:ext cx="12192000" cy="1216025"/>
          </a:xfrm>
        </p:spPr>
        <p:txBody>
          <a:bodyPr/>
          <a:lstStyle/>
          <a:p>
            <a:r>
              <a:rPr lang="en-US" dirty="0"/>
              <a:t>Workplace Safety Consultation Service</a:t>
            </a:r>
          </a:p>
        </p:txBody>
      </p:sp>
      <p:sp>
        <p:nvSpPr>
          <p:cNvPr id="3" name="Content Placeholder 2">
            <a:extLst>
              <a:ext uri="{FF2B5EF4-FFF2-40B4-BE49-F238E27FC236}">
                <a16:creationId xmlns:a16="http://schemas.microsoft.com/office/drawing/2014/main" id="{C6A99A71-A953-43E6-AD44-7107225667E1}"/>
              </a:ext>
            </a:extLst>
          </p:cNvPr>
          <p:cNvSpPr>
            <a:spLocks noGrp="1"/>
          </p:cNvSpPr>
          <p:nvPr>
            <p:ph idx="1"/>
          </p:nvPr>
        </p:nvSpPr>
        <p:spPr>
          <a:xfrm>
            <a:off x="838200" y="1578713"/>
            <a:ext cx="10515600" cy="4351338"/>
          </a:xfrm>
        </p:spPr>
        <p:txBody>
          <a:bodyPr/>
          <a:lstStyle/>
          <a:p>
            <a:r>
              <a:rPr lang="en-US" dirty="0"/>
              <a:t>Improve a company’s safety and health program</a:t>
            </a:r>
          </a:p>
          <a:p>
            <a:r>
              <a:rPr lang="en-US" dirty="0"/>
              <a:t>Free safety and health resources</a:t>
            </a:r>
          </a:p>
          <a:p>
            <a:r>
              <a:rPr lang="en-US" dirty="0"/>
              <a:t>Develop a relationship with a WSC consultant</a:t>
            </a:r>
          </a:p>
          <a:p>
            <a:r>
              <a:rPr lang="en-US" dirty="0"/>
              <a:t>No citations, fines or penalties</a:t>
            </a:r>
          </a:p>
          <a:p>
            <a:r>
              <a:rPr lang="en-US" dirty="0"/>
              <a:t>Exempt from a programmed MNOSHA Compliance visit during Consultation period</a:t>
            </a:r>
          </a:p>
          <a:p>
            <a:r>
              <a:rPr lang="en-US" dirty="0"/>
              <a:t>Required to correct Serious Hazards or Imminent Dangers</a:t>
            </a:r>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3B483419-DC23-34E5-6156-175BF8FCAD39}"/>
              </a:ext>
            </a:extLst>
          </p:cNvPr>
          <p:cNvSpPr>
            <a:spLocks noGrp="1"/>
          </p:cNvSpPr>
          <p:nvPr>
            <p:ph type="dt" sz="half" idx="10"/>
          </p:nvPr>
        </p:nvSpPr>
        <p:spPr/>
        <p:txBody>
          <a:bodyPr/>
          <a:lstStyle/>
          <a:p>
            <a:fld id="{824D5D47-1752-4D84-8BFB-C2F71A34C932}" type="datetime1">
              <a:rPr lang="en-US" smtClean="0"/>
              <a:t>5/17/2023</a:t>
            </a:fld>
            <a:endParaRPr lang="en-US" dirty="0"/>
          </a:p>
        </p:txBody>
      </p:sp>
      <p:sp>
        <p:nvSpPr>
          <p:cNvPr id="6" name="Slide Number Placeholder 5">
            <a:extLst>
              <a:ext uri="{FF2B5EF4-FFF2-40B4-BE49-F238E27FC236}">
                <a16:creationId xmlns:a16="http://schemas.microsoft.com/office/drawing/2014/main" id="{B6C1EC3D-E4E0-5BF8-7788-212739999839}"/>
              </a:ext>
            </a:extLst>
          </p:cNvPr>
          <p:cNvSpPr>
            <a:spLocks noGrp="1"/>
          </p:cNvSpPr>
          <p:nvPr>
            <p:ph type="sldNum" sz="quarter" idx="12"/>
          </p:nvPr>
        </p:nvSpPr>
        <p:spPr/>
        <p:txBody>
          <a:bodyPr/>
          <a:lstStyle/>
          <a:p>
            <a:fld id="{48F63A3B-78C7-47BE-AE5E-E10140E04643}" type="slidenum">
              <a:rPr lang="en-US" smtClean="0"/>
              <a:t>21</a:t>
            </a:fld>
            <a:endParaRPr lang="en-US" dirty="0"/>
          </a:p>
        </p:txBody>
      </p:sp>
      <p:pic>
        <p:nvPicPr>
          <p:cNvPr id="7" name="Picture 6" descr="DLI logo">
            <a:extLst>
              <a:ext uri="{FF2B5EF4-FFF2-40B4-BE49-F238E27FC236}">
                <a16:creationId xmlns:a16="http://schemas.microsoft.com/office/drawing/2014/main" id="{FDB7E0AA-E472-BCCF-AB54-8CDCE13FF7FA}"/>
              </a:ext>
            </a:extLst>
          </p:cNvPr>
          <p:cNvPicPr/>
          <p:nvPr/>
        </p:nvPicPr>
        <p:blipFill>
          <a:blip r:embed="rId2">
            <a:extLst>
              <a:ext uri="{28A0092B-C50C-407E-A947-70E740481C1C}">
                <a14:useLocalDpi xmlns:a14="http://schemas.microsoft.com/office/drawing/2010/main" val="0"/>
              </a:ext>
            </a:extLst>
          </a:blip>
          <a:stretch>
            <a:fillRect/>
          </a:stretch>
        </p:blipFill>
        <p:spPr>
          <a:xfrm>
            <a:off x="4342061" y="5913582"/>
            <a:ext cx="3507878" cy="885535"/>
          </a:xfrm>
          <a:prstGeom prst="rect">
            <a:avLst/>
          </a:prstGeom>
        </p:spPr>
      </p:pic>
    </p:spTree>
    <p:extLst>
      <p:ext uri="{BB962C8B-B14F-4D97-AF65-F5344CB8AC3E}">
        <p14:creationId xmlns:p14="http://schemas.microsoft.com/office/powerpoint/2010/main" val="3888000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Text Placeholder 2"/>
          <p:cNvSpPr>
            <a:spLocks noGrp="1"/>
          </p:cNvSpPr>
          <p:nvPr>
            <p:ph type="body" sz="quarter" idx="13"/>
          </p:nvPr>
        </p:nvSpPr>
        <p:spPr/>
        <p:txBody>
          <a:bodyPr/>
          <a:lstStyle/>
          <a:p>
            <a:r>
              <a:rPr lang="en-US" dirty="0"/>
              <a:t>Michelle Smith</a:t>
            </a:r>
          </a:p>
          <a:p>
            <a:r>
              <a:rPr lang="en-US" dirty="0"/>
              <a:t>michelle.smith@state.mn.us</a:t>
            </a:r>
          </a:p>
        </p:txBody>
      </p:sp>
      <p:sp>
        <p:nvSpPr>
          <p:cNvPr id="4" name="Date Placeholder 3"/>
          <p:cNvSpPr>
            <a:spLocks noGrp="1"/>
          </p:cNvSpPr>
          <p:nvPr>
            <p:ph type="dt" sz="half" idx="10"/>
          </p:nvPr>
        </p:nvSpPr>
        <p:spPr/>
        <p:txBody>
          <a:bodyPr/>
          <a:lstStyle/>
          <a:p>
            <a:fld id="{466A75E6-E45B-4C5D-981E-7C8ED0C72F5D}" type="datetime1">
              <a:rPr lang="en-US" smtClean="0"/>
              <a:pPr/>
              <a:t>5/17/2023</a:t>
            </a:fld>
            <a:endParaRPr lang="en-US" dirty="0"/>
          </a:p>
        </p:txBody>
      </p:sp>
      <p:sp>
        <p:nvSpPr>
          <p:cNvPr id="5" name="Footer Placeholder 4"/>
          <p:cNvSpPr>
            <a:spLocks noGrp="1"/>
          </p:cNvSpPr>
          <p:nvPr>
            <p:ph type="ftr" sz="quarter" idx="12"/>
          </p:nvPr>
        </p:nvSpPr>
        <p:spPr/>
        <p:txBody>
          <a:bodyPr/>
          <a:lstStyle/>
          <a:p>
            <a:r>
              <a:rPr lang="en-US" sz="1600" dirty="0"/>
              <a:t>www.dli.mn.gov/wsc</a:t>
            </a:r>
          </a:p>
        </p:txBody>
      </p:sp>
      <p:sp>
        <p:nvSpPr>
          <p:cNvPr id="6" name="Slide Number Placeholder 5"/>
          <p:cNvSpPr>
            <a:spLocks noGrp="1"/>
          </p:cNvSpPr>
          <p:nvPr>
            <p:ph type="sldNum" sz="quarter" idx="11"/>
          </p:nvPr>
        </p:nvSpPr>
        <p:spPr/>
        <p:txBody>
          <a:bodyPr/>
          <a:lstStyle/>
          <a:p>
            <a:fld id="{48F63A3B-78C7-47BE-AE5E-E10140E04643}" type="slidenum">
              <a:rPr lang="en-US" smtClean="0"/>
              <a:pPr/>
              <a:t>22</a:t>
            </a:fld>
            <a:endParaRPr lang="en-US" dirty="0"/>
          </a:p>
        </p:txBody>
      </p:sp>
    </p:spTree>
    <p:extLst>
      <p:ext uri="{BB962C8B-B14F-4D97-AF65-F5344CB8AC3E}">
        <p14:creationId xmlns:p14="http://schemas.microsoft.com/office/powerpoint/2010/main" val="242918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outerShdw blurRad="38100" dist="38100" dir="2700000" algn="tl">
                    <a:srgbClr val="000000">
                      <a:alpha val="43137"/>
                    </a:srgbClr>
                  </a:outerShdw>
                </a:effectLst>
              </a:rPr>
              <a:t>Classes of Commonly-Used Powered Industrial Trucks</a:t>
            </a:r>
          </a:p>
        </p:txBody>
      </p:sp>
      <p:sp>
        <p:nvSpPr>
          <p:cNvPr id="4" name="Slide Number Placeholder 3"/>
          <p:cNvSpPr>
            <a:spLocks noGrp="1"/>
          </p:cNvSpPr>
          <p:nvPr>
            <p:ph type="sldNum" sz="quarter" idx="12"/>
          </p:nvPr>
        </p:nvSpPr>
        <p:spPr/>
        <p:txBody>
          <a:bodyPr/>
          <a:lstStyle/>
          <a:p>
            <a:fld id="{180431DC-DF82-4426-AAAE-9BF59BCD42A4}" type="slidenum">
              <a:rPr lang="en-US" smtClean="0"/>
              <a:pPr/>
              <a:t>3</a:t>
            </a:fld>
            <a:endParaRPr lang="en-US"/>
          </a:p>
        </p:txBody>
      </p:sp>
      <p:sp>
        <p:nvSpPr>
          <p:cNvPr id="5" name="Rectangle 3"/>
          <p:cNvSpPr txBox="1">
            <a:spLocks noChangeArrowheads="1"/>
          </p:cNvSpPr>
          <p:nvPr/>
        </p:nvSpPr>
        <p:spPr>
          <a:xfrm>
            <a:off x="447869" y="1343608"/>
            <a:ext cx="11271380" cy="5262465"/>
          </a:xfrm>
          <a:prstGeom prst="rect">
            <a:avLst/>
          </a:prstGeom>
          <a:noFill/>
          <a:ln/>
        </p:spPr>
        <p:txBody>
          <a:bodyPr vert="horz">
            <a:noAutofit/>
          </a:bodyPr>
          <a:lstStyle/>
          <a:p>
            <a:pPr marL="342900" marR="0" lvl="0" indent="-342900" algn="l" defTabSz="914400" rtl="0" eaLnBrk="1" fontAlgn="auto" latinLnBrk="0" hangingPunct="1">
              <a:lnSpc>
                <a:spcPct val="80000"/>
              </a:lnSpc>
              <a:spcBef>
                <a:spcPct val="20000"/>
              </a:spcBef>
              <a:spcAft>
                <a:spcPts val="0"/>
              </a:spcAft>
              <a:buSzPct val="95000"/>
              <a:buFont typeface="Arial" panose="020B0604020202020204" pitchFamily="34" charset="0"/>
              <a:buChar char="•"/>
              <a:tabLst/>
              <a:defRPr/>
            </a:pPr>
            <a:r>
              <a:rPr kumimoji="0" lang="en-US" sz="2800" b="0" i="0" u="none" strike="noStrike" kern="1200" cap="none" spc="0" normalizeH="0" baseline="0" noProof="0" dirty="0">
                <a:ln>
                  <a:noFill/>
                </a:ln>
                <a:solidFill>
                  <a:schemeClr val="tx1">
                    <a:lumMod val="90000"/>
                    <a:lumOff val="10000"/>
                  </a:schemeClr>
                </a:solidFill>
                <a:effectLst/>
                <a:uLnTx/>
                <a:uFillTx/>
                <a:latin typeface="Rockwell"/>
                <a:ea typeface="+mn-ea"/>
                <a:cs typeface="+mn-cs"/>
              </a:rPr>
              <a:t>The Industrial Truck Association has placed powered industrial trucks into 7 classes:</a:t>
            </a:r>
          </a:p>
          <a:p>
            <a:pPr marL="342900" marR="0" lvl="0" indent="-342900" algn="l" defTabSz="914400" rtl="0" eaLnBrk="1" fontAlgn="auto" latinLnBrk="0" hangingPunct="1">
              <a:lnSpc>
                <a:spcPct val="80000"/>
              </a:lnSpc>
              <a:spcBef>
                <a:spcPct val="20000"/>
              </a:spcBef>
              <a:spcAft>
                <a:spcPts val="0"/>
              </a:spcAft>
              <a:buSzPct val="95000"/>
              <a:buFont typeface="Arial" panose="020B0604020202020204" pitchFamily="34" charset="0"/>
              <a:buChar char="•"/>
              <a:tabLst/>
              <a:defRPr/>
            </a:pPr>
            <a:endParaRPr kumimoji="0" lang="en-US" sz="2800" b="0" i="0" u="none" strike="noStrike" kern="1200" cap="none" spc="0" normalizeH="0" baseline="0" noProof="0" dirty="0">
              <a:ln>
                <a:noFill/>
              </a:ln>
              <a:solidFill>
                <a:schemeClr val="tx1">
                  <a:lumMod val="90000"/>
                  <a:lumOff val="10000"/>
                </a:schemeClr>
              </a:solidFill>
              <a:effectLst/>
              <a:uLnTx/>
              <a:uFillTx/>
              <a:latin typeface="Rockwell"/>
              <a:ea typeface="+mn-ea"/>
              <a:cs typeface="+mn-cs"/>
            </a:endParaRPr>
          </a:p>
          <a:p>
            <a:pPr marL="736092" marR="0" lvl="1" indent="-342900" algn="l" defTabSz="914400" rtl="0" eaLnBrk="1" fontAlgn="auto" latinLnBrk="0" hangingPunct="1">
              <a:lnSpc>
                <a:spcPct val="80000"/>
              </a:lnSpc>
              <a:spcBef>
                <a:spcPct val="20000"/>
              </a:spcBef>
              <a:spcAft>
                <a:spcPts val="0"/>
              </a:spcAft>
              <a:buSzPct val="85000"/>
              <a:buFont typeface="Arial" panose="020B0604020202020204" pitchFamily="34" charset="0"/>
              <a:buChar char="•"/>
              <a:tabLst/>
              <a:defRPr/>
            </a:pPr>
            <a:r>
              <a:rPr kumimoji="0" lang="en-US" sz="2800" b="0" i="0" u="none" strike="noStrike" kern="1200" cap="none" spc="0" normalizeH="0" baseline="0" noProof="0" dirty="0">
                <a:ln>
                  <a:noFill/>
                </a:ln>
                <a:solidFill>
                  <a:schemeClr val="tx1">
                    <a:lumMod val="90000"/>
                    <a:lumOff val="10000"/>
                  </a:schemeClr>
                </a:solidFill>
                <a:effectLst/>
                <a:uLnTx/>
                <a:uFillTx/>
                <a:latin typeface="Rockwell"/>
                <a:ea typeface="+mn-ea"/>
                <a:cs typeface="+mn-cs"/>
              </a:rPr>
              <a:t>Class I - Electric motor rider trucks</a:t>
            </a:r>
          </a:p>
          <a:p>
            <a:pPr marL="736092" marR="0" lvl="1" indent="-342900" algn="l" defTabSz="914400" rtl="0" eaLnBrk="1" fontAlgn="auto" latinLnBrk="0" hangingPunct="1">
              <a:lnSpc>
                <a:spcPct val="80000"/>
              </a:lnSpc>
              <a:spcBef>
                <a:spcPct val="20000"/>
              </a:spcBef>
              <a:spcAft>
                <a:spcPts val="0"/>
              </a:spcAft>
              <a:buSzPct val="85000"/>
              <a:buFont typeface="Arial" panose="020B0604020202020204" pitchFamily="34" charset="0"/>
              <a:buChar char="•"/>
              <a:tabLst/>
              <a:defRPr/>
            </a:pPr>
            <a:r>
              <a:rPr kumimoji="0" lang="en-US" sz="2800" b="0" i="0" u="none" strike="noStrike" kern="1200" cap="none" spc="0" normalizeH="0" baseline="0" noProof="0" dirty="0">
                <a:ln>
                  <a:noFill/>
                </a:ln>
                <a:solidFill>
                  <a:schemeClr val="tx1">
                    <a:lumMod val="90000"/>
                    <a:lumOff val="10000"/>
                  </a:schemeClr>
                </a:solidFill>
                <a:effectLst/>
                <a:uLnTx/>
                <a:uFillTx/>
                <a:latin typeface="Rockwell"/>
                <a:ea typeface="+mn-ea"/>
                <a:cs typeface="+mn-cs"/>
              </a:rPr>
              <a:t>Class II - Electric motor narrow aisle trucks</a:t>
            </a:r>
          </a:p>
          <a:p>
            <a:pPr marL="736092" marR="0" lvl="1" indent="-342900" algn="l" defTabSz="914400" rtl="0" eaLnBrk="1" fontAlgn="auto" latinLnBrk="0" hangingPunct="1">
              <a:lnSpc>
                <a:spcPct val="80000"/>
              </a:lnSpc>
              <a:spcBef>
                <a:spcPct val="20000"/>
              </a:spcBef>
              <a:spcAft>
                <a:spcPts val="0"/>
              </a:spcAft>
              <a:buSzPct val="85000"/>
              <a:buFont typeface="Arial" panose="020B0604020202020204" pitchFamily="34" charset="0"/>
              <a:buChar char="•"/>
              <a:tabLst/>
              <a:defRPr/>
            </a:pPr>
            <a:r>
              <a:rPr kumimoji="0" lang="en-US" sz="2800" b="0" i="0" u="none" strike="noStrike" kern="1200" cap="none" spc="0" normalizeH="0" baseline="0" noProof="0" dirty="0">
                <a:ln>
                  <a:noFill/>
                </a:ln>
                <a:solidFill>
                  <a:schemeClr val="tx1">
                    <a:lumMod val="90000"/>
                    <a:lumOff val="10000"/>
                  </a:schemeClr>
                </a:solidFill>
                <a:effectLst/>
                <a:uLnTx/>
                <a:uFillTx/>
                <a:latin typeface="Rockwell"/>
                <a:ea typeface="+mn-ea"/>
                <a:cs typeface="+mn-cs"/>
              </a:rPr>
              <a:t>Class III - Electric motor hand trucks or hand/rider trucks</a:t>
            </a:r>
          </a:p>
          <a:p>
            <a:pPr marL="736092" marR="0" lvl="1" indent="-342900" algn="l" defTabSz="914400" rtl="0" eaLnBrk="1" fontAlgn="auto" latinLnBrk="0" hangingPunct="1">
              <a:lnSpc>
                <a:spcPct val="80000"/>
              </a:lnSpc>
              <a:spcBef>
                <a:spcPct val="20000"/>
              </a:spcBef>
              <a:spcAft>
                <a:spcPts val="0"/>
              </a:spcAft>
              <a:buSzPct val="85000"/>
              <a:buFont typeface="Arial" panose="020B0604020202020204" pitchFamily="34" charset="0"/>
              <a:buChar char="•"/>
              <a:tabLst/>
              <a:defRPr/>
            </a:pPr>
            <a:r>
              <a:rPr kumimoji="0" lang="en-US" sz="2800" b="0" i="0" u="none" strike="noStrike" kern="1200" cap="none" spc="0" normalizeH="0" baseline="0" noProof="0" dirty="0">
                <a:ln>
                  <a:noFill/>
                </a:ln>
                <a:solidFill>
                  <a:schemeClr val="tx1">
                    <a:lumMod val="90000"/>
                    <a:lumOff val="10000"/>
                  </a:schemeClr>
                </a:solidFill>
                <a:effectLst/>
                <a:uLnTx/>
                <a:uFillTx/>
                <a:latin typeface="Rockwell"/>
                <a:ea typeface="+mn-ea"/>
                <a:cs typeface="+mn-cs"/>
              </a:rPr>
              <a:t>Class IV - Internal combustion engine trucks (solid/cushion  tires)</a:t>
            </a:r>
          </a:p>
          <a:p>
            <a:pPr marL="736092" marR="0" lvl="1" indent="-342900" algn="l" defTabSz="914400" rtl="0" eaLnBrk="1" fontAlgn="auto" latinLnBrk="0" hangingPunct="1">
              <a:lnSpc>
                <a:spcPct val="80000"/>
              </a:lnSpc>
              <a:spcBef>
                <a:spcPct val="20000"/>
              </a:spcBef>
              <a:spcAft>
                <a:spcPts val="0"/>
              </a:spcAft>
              <a:buSzPct val="85000"/>
              <a:buFont typeface="Arial" panose="020B0604020202020204" pitchFamily="34" charset="0"/>
              <a:buChar char="•"/>
              <a:tabLst/>
              <a:defRPr/>
            </a:pPr>
            <a:r>
              <a:rPr kumimoji="0" lang="en-US" sz="2800" b="0" i="0" u="none" strike="noStrike" kern="1200" cap="none" spc="0" normalizeH="0" baseline="0" noProof="0" dirty="0">
                <a:ln>
                  <a:noFill/>
                </a:ln>
                <a:solidFill>
                  <a:schemeClr val="tx1">
                    <a:lumMod val="90000"/>
                    <a:lumOff val="10000"/>
                  </a:schemeClr>
                </a:solidFill>
                <a:effectLst/>
                <a:uLnTx/>
                <a:uFillTx/>
                <a:latin typeface="Rockwell"/>
                <a:ea typeface="+mn-ea"/>
                <a:cs typeface="+mn-cs"/>
              </a:rPr>
              <a:t>Class V - Internal combustion engine trucks (pneumatic tires)</a:t>
            </a:r>
          </a:p>
          <a:p>
            <a:pPr marL="736092" marR="0" lvl="1" indent="-342900" algn="l" defTabSz="914400" rtl="0" eaLnBrk="1" fontAlgn="auto" latinLnBrk="0" hangingPunct="1">
              <a:lnSpc>
                <a:spcPct val="80000"/>
              </a:lnSpc>
              <a:spcBef>
                <a:spcPct val="20000"/>
              </a:spcBef>
              <a:spcAft>
                <a:spcPts val="0"/>
              </a:spcAft>
              <a:buSzPct val="85000"/>
              <a:buFont typeface="Arial" panose="020B0604020202020204" pitchFamily="34" charset="0"/>
              <a:buChar char="•"/>
              <a:tabLst/>
              <a:defRPr/>
            </a:pPr>
            <a:r>
              <a:rPr kumimoji="0" lang="en-US" sz="2800" b="0" i="0" u="none" strike="noStrike" kern="1200" cap="none" spc="0" normalizeH="0" baseline="0" noProof="0" dirty="0">
                <a:ln>
                  <a:noFill/>
                </a:ln>
                <a:solidFill>
                  <a:schemeClr val="tx1">
                    <a:lumMod val="90000"/>
                    <a:lumOff val="10000"/>
                  </a:schemeClr>
                </a:solidFill>
                <a:effectLst/>
                <a:uLnTx/>
                <a:uFillTx/>
                <a:latin typeface="Rockwell"/>
                <a:ea typeface="+mn-ea"/>
                <a:cs typeface="+mn-cs"/>
              </a:rPr>
              <a:t>Class VI - Electric and internal combustion engine tractors</a:t>
            </a:r>
          </a:p>
          <a:p>
            <a:pPr marL="736092" marR="0" lvl="1" indent="-342900" algn="l" defTabSz="914400" rtl="0" eaLnBrk="1" fontAlgn="auto" latinLnBrk="0" hangingPunct="1">
              <a:lnSpc>
                <a:spcPct val="80000"/>
              </a:lnSpc>
              <a:spcBef>
                <a:spcPct val="20000"/>
              </a:spcBef>
              <a:spcAft>
                <a:spcPts val="0"/>
              </a:spcAft>
              <a:buSzPct val="85000"/>
              <a:buFont typeface="Arial" panose="020B0604020202020204" pitchFamily="34" charset="0"/>
              <a:buChar char="•"/>
              <a:tabLst/>
              <a:defRPr/>
            </a:pPr>
            <a:r>
              <a:rPr kumimoji="0" lang="en-US" sz="2800" b="0" i="0" u="none" strike="noStrike" kern="1200" cap="none" spc="0" normalizeH="0" baseline="0" noProof="0" dirty="0">
                <a:ln>
                  <a:noFill/>
                </a:ln>
                <a:solidFill>
                  <a:schemeClr val="tx1">
                    <a:lumMod val="90000"/>
                    <a:lumOff val="10000"/>
                  </a:schemeClr>
                </a:solidFill>
                <a:effectLst/>
                <a:uLnTx/>
                <a:uFillTx/>
                <a:latin typeface="Rockwell"/>
                <a:ea typeface="+mn-ea"/>
                <a:cs typeface="+mn-cs"/>
              </a:rPr>
              <a:t>Class VII - Rough terrain forklift trucks</a:t>
            </a:r>
          </a:p>
        </p:txBody>
      </p:sp>
      <p:sp>
        <p:nvSpPr>
          <p:cNvPr id="7" name="Rectangle 4"/>
          <p:cNvSpPr>
            <a:spLocks noChangeArrowheads="1"/>
          </p:cNvSpPr>
          <p:nvPr/>
        </p:nvSpPr>
        <p:spPr bwMode="auto">
          <a:xfrm>
            <a:off x="2453481" y="5614618"/>
            <a:ext cx="7273925" cy="585418"/>
          </a:xfrm>
          <a:prstGeom prst="rect">
            <a:avLst/>
          </a:prstGeom>
          <a:noFill/>
          <a:ln w="9525">
            <a:noFill/>
            <a:miter lim="800000"/>
            <a:headEnd/>
            <a:tailEnd/>
          </a:ln>
          <a:effectLst/>
        </p:spPr>
        <p:txBody>
          <a:bodyPr wrap="square" lIns="92075" tIns="46038" rIns="92075" bIns="46038">
            <a:spAutoFit/>
          </a:bodyPr>
          <a:lstStyle/>
          <a:p>
            <a:pPr lvl="1">
              <a:spcBef>
                <a:spcPct val="50000"/>
              </a:spcBef>
            </a:pPr>
            <a:r>
              <a:rPr lang="en-US" sz="1600" dirty="0">
                <a:solidFill>
                  <a:schemeClr val="bg1"/>
                </a:solidFill>
              </a:rPr>
              <a:t>Note that this classification refers to commonly-used vehicles and does not include all powered industrial trucks covered by the OSHA standard.  </a:t>
            </a:r>
            <a:endParaRPr lang="en-US" sz="2000" dirty="0">
              <a:solidFill>
                <a:schemeClr val="bg1"/>
              </a:solidFill>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38FD3-8193-C5AF-CF64-5EFE23328D6E}"/>
              </a:ext>
            </a:extLst>
          </p:cNvPr>
          <p:cNvSpPr>
            <a:spLocks noGrp="1"/>
          </p:cNvSpPr>
          <p:nvPr>
            <p:ph type="title"/>
          </p:nvPr>
        </p:nvSpPr>
        <p:spPr/>
        <p:txBody>
          <a:bodyPr/>
          <a:lstStyle/>
          <a:p>
            <a:r>
              <a:rPr lang="en-US" dirty="0"/>
              <a:t>Classes of Commonly Used Powered Industrial Trucks</a:t>
            </a:r>
          </a:p>
        </p:txBody>
      </p:sp>
      <p:sp>
        <p:nvSpPr>
          <p:cNvPr id="3" name="Content Placeholder 2">
            <a:extLst>
              <a:ext uri="{FF2B5EF4-FFF2-40B4-BE49-F238E27FC236}">
                <a16:creationId xmlns:a16="http://schemas.microsoft.com/office/drawing/2014/main" id="{80BC2384-132A-50A7-BDC7-F0A25F267CD2}"/>
              </a:ext>
            </a:extLst>
          </p:cNvPr>
          <p:cNvSpPr>
            <a:spLocks noGrp="1"/>
          </p:cNvSpPr>
          <p:nvPr>
            <p:ph idx="1"/>
          </p:nvPr>
        </p:nvSpPr>
        <p:spPr>
          <a:xfrm>
            <a:off x="838200" y="1804435"/>
            <a:ext cx="10515600" cy="4351338"/>
          </a:xfrm>
        </p:spPr>
        <p:txBody>
          <a:bodyPr/>
          <a:lstStyle/>
          <a:p>
            <a:pPr marL="0" indent="0" algn="ctr">
              <a:buNone/>
            </a:pPr>
            <a:r>
              <a:rPr lang="en-US" sz="3200" b="1" dirty="0"/>
              <a:t>Class I – Electric Motor Rider Trucks</a:t>
            </a:r>
          </a:p>
          <a:p>
            <a:pPr marL="0" indent="0">
              <a:buNone/>
            </a:pPr>
            <a:endParaRPr lang="en-US" dirty="0"/>
          </a:p>
        </p:txBody>
      </p:sp>
      <p:sp>
        <p:nvSpPr>
          <p:cNvPr id="4" name="Date Placeholder 3">
            <a:extLst>
              <a:ext uri="{FF2B5EF4-FFF2-40B4-BE49-F238E27FC236}">
                <a16:creationId xmlns:a16="http://schemas.microsoft.com/office/drawing/2014/main" id="{412116E4-7E63-3BD8-EE18-D4D3B47C2639}"/>
              </a:ext>
            </a:extLst>
          </p:cNvPr>
          <p:cNvSpPr>
            <a:spLocks noGrp="1"/>
          </p:cNvSpPr>
          <p:nvPr>
            <p:ph type="dt" sz="half" idx="10"/>
          </p:nvPr>
        </p:nvSpPr>
        <p:spPr/>
        <p:txBody>
          <a:bodyPr/>
          <a:lstStyle/>
          <a:p>
            <a:fld id="{824D5D47-1752-4D84-8BFB-C2F71A34C932}" type="datetime1">
              <a:rPr lang="en-US" smtClean="0"/>
              <a:t>5/17/2023</a:t>
            </a:fld>
            <a:endParaRPr lang="en-US" dirty="0"/>
          </a:p>
        </p:txBody>
      </p:sp>
      <p:sp>
        <p:nvSpPr>
          <p:cNvPr id="6" name="Slide Number Placeholder 5">
            <a:extLst>
              <a:ext uri="{FF2B5EF4-FFF2-40B4-BE49-F238E27FC236}">
                <a16:creationId xmlns:a16="http://schemas.microsoft.com/office/drawing/2014/main" id="{818873BF-87A9-CE36-0BA4-F7DBFC72CB53}"/>
              </a:ext>
            </a:extLst>
          </p:cNvPr>
          <p:cNvSpPr>
            <a:spLocks noGrp="1"/>
          </p:cNvSpPr>
          <p:nvPr>
            <p:ph type="sldNum" sz="quarter" idx="12"/>
          </p:nvPr>
        </p:nvSpPr>
        <p:spPr/>
        <p:txBody>
          <a:bodyPr/>
          <a:lstStyle/>
          <a:p>
            <a:fld id="{48F63A3B-78C7-47BE-AE5E-E10140E04643}" type="slidenum">
              <a:rPr lang="en-US" smtClean="0"/>
              <a:t>4</a:t>
            </a:fld>
            <a:endParaRPr lang="en-US" dirty="0"/>
          </a:p>
        </p:txBody>
      </p:sp>
      <p:pic>
        <p:nvPicPr>
          <p:cNvPr id="7" name="Picture 7" descr="Amisc-10">
            <a:extLst>
              <a:ext uri="{FF2B5EF4-FFF2-40B4-BE49-F238E27FC236}">
                <a16:creationId xmlns:a16="http://schemas.microsoft.com/office/drawing/2014/main" id="{BF8809FC-86DB-581B-72DD-6414B003106C}"/>
              </a:ext>
            </a:extLst>
          </p:cNvPr>
          <p:cNvPicPr>
            <a:picLocks noChangeAspect="1" noChangeArrowheads="1"/>
          </p:cNvPicPr>
          <p:nvPr/>
        </p:nvPicPr>
        <p:blipFill>
          <a:blip r:embed="rId2" cstate="print"/>
          <a:srcRect/>
          <a:stretch>
            <a:fillRect/>
          </a:stretch>
        </p:blipFill>
        <p:spPr bwMode="auto">
          <a:xfrm>
            <a:off x="4187795" y="2513320"/>
            <a:ext cx="3460102" cy="4208155"/>
          </a:xfrm>
          <a:prstGeom prst="rect">
            <a:avLst/>
          </a:prstGeom>
          <a:noFill/>
        </p:spPr>
      </p:pic>
    </p:spTree>
    <p:extLst>
      <p:ext uri="{BB962C8B-B14F-4D97-AF65-F5344CB8AC3E}">
        <p14:creationId xmlns:p14="http://schemas.microsoft.com/office/powerpoint/2010/main" val="629469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4DC48-A13C-1130-0128-DBC4F7DBC7CC}"/>
              </a:ext>
            </a:extLst>
          </p:cNvPr>
          <p:cNvSpPr>
            <a:spLocks noGrp="1"/>
          </p:cNvSpPr>
          <p:nvPr>
            <p:ph type="title"/>
          </p:nvPr>
        </p:nvSpPr>
        <p:spPr/>
        <p:txBody>
          <a:bodyPr/>
          <a:lstStyle/>
          <a:p>
            <a:r>
              <a:rPr lang="en-US" dirty="0"/>
              <a:t>Classes of Commonly Used Powered Industrial Trucks</a:t>
            </a:r>
          </a:p>
        </p:txBody>
      </p:sp>
      <p:sp>
        <p:nvSpPr>
          <p:cNvPr id="3" name="Content Placeholder 2">
            <a:extLst>
              <a:ext uri="{FF2B5EF4-FFF2-40B4-BE49-F238E27FC236}">
                <a16:creationId xmlns:a16="http://schemas.microsoft.com/office/drawing/2014/main" id="{6D5E0709-BFD1-3D04-1103-5A2FEFAAE77A}"/>
              </a:ext>
            </a:extLst>
          </p:cNvPr>
          <p:cNvSpPr>
            <a:spLocks noGrp="1"/>
          </p:cNvSpPr>
          <p:nvPr>
            <p:ph idx="1"/>
          </p:nvPr>
        </p:nvSpPr>
        <p:spPr/>
        <p:txBody>
          <a:bodyPr>
            <a:normAutofit/>
          </a:bodyPr>
          <a:lstStyle/>
          <a:p>
            <a:pPr marL="0" indent="0" algn="ctr">
              <a:buNone/>
            </a:pPr>
            <a:r>
              <a:rPr lang="en-US" sz="3200" b="1" dirty="0"/>
              <a:t>Class II – Electric Motor Narrow Aisle Trucks</a:t>
            </a:r>
          </a:p>
        </p:txBody>
      </p:sp>
      <p:sp>
        <p:nvSpPr>
          <p:cNvPr id="4" name="Date Placeholder 3">
            <a:extLst>
              <a:ext uri="{FF2B5EF4-FFF2-40B4-BE49-F238E27FC236}">
                <a16:creationId xmlns:a16="http://schemas.microsoft.com/office/drawing/2014/main" id="{1B4EF489-A3D1-FA4A-081F-311BF32281D6}"/>
              </a:ext>
            </a:extLst>
          </p:cNvPr>
          <p:cNvSpPr>
            <a:spLocks noGrp="1"/>
          </p:cNvSpPr>
          <p:nvPr>
            <p:ph type="dt" sz="half" idx="10"/>
          </p:nvPr>
        </p:nvSpPr>
        <p:spPr/>
        <p:txBody>
          <a:bodyPr/>
          <a:lstStyle/>
          <a:p>
            <a:fld id="{824D5D47-1752-4D84-8BFB-C2F71A34C932}" type="datetime1">
              <a:rPr lang="en-US" smtClean="0"/>
              <a:t>5/17/2023</a:t>
            </a:fld>
            <a:endParaRPr lang="en-US" dirty="0"/>
          </a:p>
        </p:txBody>
      </p:sp>
      <p:sp>
        <p:nvSpPr>
          <p:cNvPr id="6" name="Slide Number Placeholder 5">
            <a:extLst>
              <a:ext uri="{FF2B5EF4-FFF2-40B4-BE49-F238E27FC236}">
                <a16:creationId xmlns:a16="http://schemas.microsoft.com/office/drawing/2014/main" id="{BDD4C36F-4B72-3290-FE39-94ACA2B01390}"/>
              </a:ext>
            </a:extLst>
          </p:cNvPr>
          <p:cNvSpPr>
            <a:spLocks noGrp="1"/>
          </p:cNvSpPr>
          <p:nvPr>
            <p:ph type="sldNum" sz="quarter" idx="12"/>
          </p:nvPr>
        </p:nvSpPr>
        <p:spPr/>
        <p:txBody>
          <a:bodyPr/>
          <a:lstStyle/>
          <a:p>
            <a:fld id="{48F63A3B-78C7-47BE-AE5E-E10140E04643}" type="slidenum">
              <a:rPr lang="en-US" smtClean="0"/>
              <a:t>5</a:t>
            </a:fld>
            <a:endParaRPr lang="en-US" dirty="0"/>
          </a:p>
        </p:txBody>
      </p:sp>
      <p:pic>
        <p:nvPicPr>
          <p:cNvPr id="7" name="Picture 16" descr="ABmics03">
            <a:extLst>
              <a:ext uri="{FF2B5EF4-FFF2-40B4-BE49-F238E27FC236}">
                <a16:creationId xmlns:a16="http://schemas.microsoft.com/office/drawing/2014/main" id="{43B1F6FC-EE06-2733-0D11-A7551CC39DB5}"/>
              </a:ext>
            </a:extLst>
          </p:cNvPr>
          <p:cNvPicPr>
            <a:picLocks noChangeAspect="1" noChangeArrowheads="1"/>
          </p:cNvPicPr>
          <p:nvPr/>
        </p:nvPicPr>
        <p:blipFill>
          <a:blip r:embed="rId2" cstate="print"/>
          <a:srcRect/>
          <a:stretch>
            <a:fillRect/>
          </a:stretch>
        </p:blipFill>
        <p:spPr bwMode="auto">
          <a:xfrm>
            <a:off x="2124481" y="2791630"/>
            <a:ext cx="1952996" cy="2894920"/>
          </a:xfrm>
          <a:prstGeom prst="rect">
            <a:avLst/>
          </a:prstGeom>
          <a:noFill/>
        </p:spPr>
      </p:pic>
      <p:pic>
        <p:nvPicPr>
          <p:cNvPr id="8" name="Picture 15" descr="ABmics02">
            <a:extLst>
              <a:ext uri="{FF2B5EF4-FFF2-40B4-BE49-F238E27FC236}">
                <a16:creationId xmlns:a16="http://schemas.microsoft.com/office/drawing/2014/main" id="{82E03151-FCB5-C7C1-001E-8C6F59380DFE}"/>
              </a:ext>
            </a:extLst>
          </p:cNvPr>
          <p:cNvPicPr>
            <a:picLocks noChangeAspect="1" noChangeArrowheads="1"/>
          </p:cNvPicPr>
          <p:nvPr/>
        </p:nvPicPr>
        <p:blipFill>
          <a:blip r:embed="rId3" cstate="print"/>
          <a:srcRect/>
          <a:stretch>
            <a:fillRect/>
          </a:stretch>
        </p:blipFill>
        <p:spPr bwMode="auto">
          <a:xfrm>
            <a:off x="5125409" y="3306699"/>
            <a:ext cx="1837103" cy="3049651"/>
          </a:xfrm>
          <a:prstGeom prst="rect">
            <a:avLst/>
          </a:prstGeom>
          <a:noFill/>
        </p:spPr>
      </p:pic>
      <p:pic>
        <p:nvPicPr>
          <p:cNvPr id="9" name="Picture 14" descr="ABmics01">
            <a:extLst>
              <a:ext uri="{FF2B5EF4-FFF2-40B4-BE49-F238E27FC236}">
                <a16:creationId xmlns:a16="http://schemas.microsoft.com/office/drawing/2014/main" id="{44B48938-453B-82AD-BCB2-189E3D870DE2}"/>
              </a:ext>
            </a:extLst>
          </p:cNvPr>
          <p:cNvPicPr>
            <a:picLocks noChangeAspect="1" noChangeArrowheads="1"/>
          </p:cNvPicPr>
          <p:nvPr/>
        </p:nvPicPr>
        <p:blipFill>
          <a:blip r:embed="rId4" cstate="print"/>
          <a:srcRect/>
          <a:stretch>
            <a:fillRect/>
          </a:stretch>
        </p:blipFill>
        <p:spPr bwMode="auto">
          <a:xfrm>
            <a:off x="8114525" y="2642741"/>
            <a:ext cx="2028043" cy="3192697"/>
          </a:xfrm>
          <a:prstGeom prst="rect">
            <a:avLst/>
          </a:prstGeom>
          <a:noFill/>
        </p:spPr>
      </p:pic>
    </p:spTree>
    <p:extLst>
      <p:ext uri="{BB962C8B-B14F-4D97-AF65-F5344CB8AC3E}">
        <p14:creationId xmlns:p14="http://schemas.microsoft.com/office/powerpoint/2010/main" val="4206390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C7685-7F0F-38FC-3C6E-5BC6D9938927}"/>
              </a:ext>
            </a:extLst>
          </p:cNvPr>
          <p:cNvSpPr>
            <a:spLocks noGrp="1"/>
          </p:cNvSpPr>
          <p:nvPr>
            <p:ph type="title"/>
          </p:nvPr>
        </p:nvSpPr>
        <p:spPr>
          <a:xfrm>
            <a:off x="0" y="0"/>
            <a:ext cx="12192000" cy="1216025"/>
          </a:xfrm>
        </p:spPr>
        <p:txBody>
          <a:bodyPr/>
          <a:lstStyle/>
          <a:p>
            <a:r>
              <a:rPr lang="en-US" dirty="0"/>
              <a:t>Classes of Commonly Used Powered Industrial Trucks</a:t>
            </a:r>
          </a:p>
        </p:txBody>
      </p:sp>
      <p:sp>
        <p:nvSpPr>
          <p:cNvPr id="3" name="Content Placeholder 2">
            <a:extLst>
              <a:ext uri="{FF2B5EF4-FFF2-40B4-BE49-F238E27FC236}">
                <a16:creationId xmlns:a16="http://schemas.microsoft.com/office/drawing/2014/main" id="{E7F0A3C2-C70D-8668-19BE-F0533BEF187F}"/>
              </a:ext>
            </a:extLst>
          </p:cNvPr>
          <p:cNvSpPr>
            <a:spLocks noGrp="1"/>
          </p:cNvSpPr>
          <p:nvPr>
            <p:ph idx="1"/>
          </p:nvPr>
        </p:nvSpPr>
        <p:spPr/>
        <p:txBody>
          <a:bodyPr>
            <a:normAutofit/>
          </a:bodyPr>
          <a:lstStyle/>
          <a:p>
            <a:pPr marL="0" indent="0" algn="ctr">
              <a:buNone/>
            </a:pPr>
            <a:r>
              <a:rPr lang="en-US" sz="3200" b="1" dirty="0"/>
              <a:t>Class III – Electric Motor Hand Trucks or Hand / Rider Trucks </a:t>
            </a:r>
          </a:p>
        </p:txBody>
      </p:sp>
      <p:sp>
        <p:nvSpPr>
          <p:cNvPr id="4" name="Date Placeholder 3">
            <a:extLst>
              <a:ext uri="{FF2B5EF4-FFF2-40B4-BE49-F238E27FC236}">
                <a16:creationId xmlns:a16="http://schemas.microsoft.com/office/drawing/2014/main" id="{35F6B68A-4934-9E6E-FF96-EB334EB62AAC}"/>
              </a:ext>
            </a:extLst>
          </p:cNvPr>
          <p:cNvSpPr>
            <a:spLocks noGrp="1"/>
          </p:cNvSpPr>
          <p:nvPr>
            <p:ph type="dt" sz="half" idx="10"/>
          </p:nvPr>
        </p:nvSpPr>
        <p:spPr/>
        <p:txBody>
          <a:bodyPr/>
          <a:lstStyle/>
          <a:p>
            <a:fld id="{824D5D47-1752-4D84-8BFB-C2F71A34C932}" type="datetime1">
              <a:rPr lang="en-US" smtClean="0"/>
              <a:t>5/17/2023</a:t>
            </a:fld>
            <a:endParaRPr lang="en-US" dirty="0"/>
          </a:p>
        </p:txBody>
      </p:sp>
      <p:sp>
        <p:nvSpPr>
          <p:cNvPr id="6" name="Slide Number Placeholder 5">
            <a:extLst>
              <a:ext uri="{FF2B5EF4-FFF2-40B4-BE49-F238E27FC236}">
                <a16:creationId xmlns:a16="http://schemas.microsoft.com/office/drawing/2014/main" id="{0F40A65A-A2CB-3E55-28A3-E0C6BCD3A312}"/>
              </a:ext>
            </a:extLst>
          </p:cNvPr>
          <p:cNvSpPr>
            <a:spLocks noGrp="1"/>
          </p:cNvSpPr>
          <p:nvPr>
            <p:ph type="sldNum" sz="quarter" idx="12"/>
          </p:nvPr>
        </p:nvSpPr>
        <p:spPr/>
        <p:txBody>
          <a:bodyPr/>
          <a:lstStyle/>
          <a:p>
            <a:fld id="{48F63A3B-78C7-47BE-AE5E-E10140E04643}" type="slidenum">
              <a:rPr lang="en-US" smtClean="0"/>
              <a:t>6</a:t>
            </a:fld>
            <a:endParaRPr lang="en-US" dirty="0"/>
          </a:p>
        </p:txBody>
      </p:sp>
      <p:pic>
        <p:nvPicPr>
          <p:cNvPr id="8" name="Picture 15" descr="ABmics04">
            <a:extLst>
              <a:ext uri="{FF2B5EF4-FFF2-40B4-BE49-F238E27FC236}">
                <a16:creationId xmlns:a16="http://schemas.microsoft.com/office/drawing/2014/main" id="{3739EC01-6C5F-60C4-A2DB-05B834AA8DD1}"/>
              </a:ext>
            </a:extLst>
          </p:cNvPr>
          <p:cNvPicPr>
            <a:picLocks noChangeAspect="1" noChangeArrowheads="1"/>
          </p:cNvPicPr>
          <p:nvPr/>
        </p:nvPicPr>
        <p:blipFill>
          <a:blip r:embed="rId2" cstate="print"/>
          <a:srcRect/>
          <a:stretch>
            <a:fillRect/>
          </a:stretch>
        </p:blipFill>
        <p:spPr bwMode="auto">
          <a:xfrm>
            <a:off x="1099553" y="2857827"/>
            <a:ext cx="2776682" cy="3138242"/>
          </a:xfrm>
          <a:prstGeom prst="rect">
            <a:avLst/>
          </a:prstGeom>
          <a:noFill/>
        </p:spPr>
      </p:pic>
      <p:pic>
        <p:nvPicPr>
          <p:cNvPr id="9" name="Picture 16" descr="ABmics05">
            <a:extLst>
              <a:ext uri="{FF2B5EF4-FFF2-40B4-BE49-F238E27FC236}">
                <a16:creationId xmlns:a16="http://schemas.microsoft.com/office/drawing/2014/main" id="{467A4415-177F-64DB-6490-32127CE6BE48}"/>
              </a:ext>
            </a:extLst>
          </p:cNvPr>
          <p:cNvPicPr>
            <a:picLocks noChangeAspect="1" noChangeArrowheads="1"/>
          </p:cNvPicPr>
          <p:nvPr/>
        </p:nvPicPr>
        <p:blipFill>
          <a:blip r:embed="rId3" cstate="print"/>
          <a:srcRect/>
          <a:stretch>
            <a:fillRect/>
          </a:stretch>
        </p:blipFill>
        <p:spPr bwMode="auto">
          <a:xfrm>
            <a:off x="4675909" y="2425676"/>
            <a:ext cx="2840182" cy="3151236"/>
          </a:xfrm>
          <a:prstGeom prst="rect">
            <a:avLst/>
          </a:prstGeom>
          <a:noFill/>
        </p:spPr>
      </p:pic>
      <p:pic>
        <p:nvPicPr>
          <p:cNvPr id="10" name="Picture 17" descr="ABmics06">
            <a:extLst>
              <a:ext uri="{FF2B5EF4-FFF2-40B4-BE49-F238E27FC236}">
                <a16:creationId xmlns:a16="http://schemas.microsoft.com/office/drawing/2014/main" id="{9B1A19EA-1669-6D9F-CA52-BABB0634441B}"/>
              </a:ext>
            </a:extLst>
          </p:cNvPr>
          <p:cNvPicPr>
            <a:picLocks noChangeAspect="1" noChangeArrowheads="1"/>
          </p:cNvPicPr>
          <p:nvPr/>
        </p:nvPicPr>
        <p:blipFill>
          <a:blip r:embed="rId4" cstate="print"/>
          <a:srcRect/>
          <a:stretch>
            <a:fillRect/>
          </a:stretch>
        </p:blipFill>
        <p:spPr bwMode="auto">
          <a:xfrm>
            <a:off x="8315765" y="2844833"/>
            <a:ext cx="2668443" cy="3151236"/>
          </a:xfrm>
          <a:prstGeom prst="rect">
            <a:avLst/>
          </a:prstGeom>
          <a:noFill/>
        </p:spPr>
      </p:pic>
    </p:spTree>
    <p:extLst>
      <p:ext uri="{BB962C8B-B14F-4D97-AF65-F5344CB8AC3E}">
        <p14:creationId xmlns:p14="http://schemas.microsoft.com/office/powerpoint/2010/main" val="4103516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9E000-DF7D-BF08-0D42-D762D0DF86F7}"/>
              </a:ext>
            </a:extLst>
          </p:cNvPr>
          <p:cNvSpPr>
            <a:spLocks noGrp="1"/>
          </p:cNvSpPr>
          <p:nvPr>
            <p:ph type="title"/>
          </p:nvPr>
        </p:nvSpPr>
        <p:spPr/>
        <p:txBody>
          <a:bodyPr/>
          <a:lstStyle/>
          <a:p>
            <a:r>
              <a:rPr lang="en-US" dirty="0"/>
              <a:t>Classes of Commonly Used Powered Industrial Trucks</a:t>
            </a:r>
          </a:p>
        </p:txBody>
      </p:sp>
      <p:sp>
        <p:nvSpPr>
          <p:cNvPr id="3" name="Content Placeholder 2">
            <a:extLst>
              <a:ext uri="{FF2B5EF4-FFF2-40B4-BE49-F238E27FC236}">
                <a16:creationId xmlns:a16="http://schemas.microsoft.com/office/drawing/2014/main" id="{8DF45C1B-8AF8-8E9A-74B8-4303FF2D19DB}"/>
              </a:ext>
            </a:extLst>
          </p:cNvPr>
          <p:cNvSpPr>
            <a:spLocks noGrp="1"/>
          </p:cNvSpPr>
          <p:nvPr>
            <p:ph idx="1"/>
          </p:nvPr>
        </p:nvSpPr>
        <p:spPr>
          <a:xfrm>
            <a:off x="494522" y="1825625"/>
            <a:ext cx="11336694" cy="4351338"/>
          </a:xfrm>
        </p:spPr>
        <p:txBody>
          <a:bodyPr>
            <a:normAutofit/>
          </a:bodyPr>
          <a:lstStyle/>
          <a:p>
            <a:pPr marL="0" indent="0" algn="ctr">
              <a:buNone/>
            </a:pPr>
            <a:r>
              <a:rPr lang="en-US" sz="3200" b="1" dirty="0"/>
              <a:t>Class IV – Internal Combustion Engine trucks (solid / cushion tires) </a:t>
            </a:r>
          </a:p>
        </p:txBody>
      </p:sp>
      <p:sp>
        <p:nvSpPr>
          <p:cNvPr id="4" name="Date Placeholder 3">
            <a:extLst>
              <a:ext uri="{FF2B5EF4-FFF2-40B4-BE49-F238E27FC236}">
                <a16:creationId xmlns:a16="http://schemas.microsoft.com/office/drawing/2014/main" id="{B3F41B7B-3EA2-041B-0E95-E3365BD5196A}"/>
              </a:ext>
            </a:extLst>
          </p:cNvPr>
          <p:cNvSpPr>
            <a:spLocks noGrp="1"/>
          </p:cNvSpPr>
          <p:nvPr>
            <p:ph type="dt" sz="half" idx="10"/>
          </p:nvPr>
        </p:nvSpPr>
        <p:spPr/>
        <p:txBody>
          <a:bodyPr/>
          <a:lstStyle/>
          <a:p>
            <a:fld id="{824D5D47-1752-4D84-8BFB-C2F71A34C932}" type="datetime1">
              <a:rPr lang="en-US" smtClean="0"/>
              <a:t>5/17/2023</a:t>
            </a:fld>
            <a:endParaRPr lang="en-US" dirty="0"/>
          </a:p>
        </p:txBody>
      </p:sp>
      <p:sp>
        <p:nvSpPr>
          <p:cNvPr id="6" name="Slide Number Placeholder 5">
            <a:extLst>
              <a:ext uri="{FF2B5EF4-FFF2-40B4-BE49-F238E27FC236}">
                <a16:creationId xmlns:a16="http://schemas.microsoft.com/office/drawing/2014/main" id="{1A1E804A-C2C5-7512-8835-87E68F29814F}"/>
              </a:ext>
            </a:extLst>
          </p:cNvPr>
          <p:cNvSpPr>
            <a:spLocks noGrp="1"/>
          </p:cNvSpPr>
          <p:nvPr>
            <p:ph type="sldNum" sz="quarter" idx="12"/>
          </p:nvPr>
        </p:nvSpPr>
        <p:spPr/>
        <p:txBody>
          <a:bodyPr/>
          <a:lstStyle/>
          <a:p>
            <a:fld id="{48F63A3B-78C7-47BE-AE5E-E10140E04643}" type="slidenum">
              <a:rPr lang="en-US" smtClean="0"/>
              <a:t>7</a:t>
            </a:fld>
            <a:endParaRPr lang="en-US" dirty="0"/>
          </a:p>
        </p:txBody>
      </p:sp>
      <p:pic>
        <p:nvPicPr>
          <p:cNvPr id="7" name="Picture 7" descr="ABmics07">
            <a:extLst>
              <a:ext uri="{FF2B5EF4-FFF2-40B4-BE49-F238E27FC236}">
                <a16:creationId xmlns:a16="http://schemas.microsoft.com/office/drawing/2014/main" id="{C9905239-B6CC-D645-5E1A-6BE69690CF51}"/>
              </a:ext>
            </a:extLst>
          </p:cNvPr>
          <p:cNvPicPr>
            <a:picLocks noChangeAspect="1" noChangeArrowheads="1"/>
          </p:cNvPicPr>
          <p:nvPr/>
        </p:nvPicPr>
        <p:blipFill>
          <a:blip r:embed="rId2" cstate="print"/>
          <a:srcRect/>
          <a:stretch>
            <a:fillRect/>
          </a:stretch>
        </p:blipFill>
        <p:spPr bwMode="auto">
          <a:xfrm>
            <a:off x="4346863" y="2422251"/>
            <a:ext cx="3498273" cy="4288280"/>
          </a:xfrm>
          <a:prstGeom prst="rect">
            <a:avLst/>
          </a:prstGeom>
          <a:noFill/>
        </p:spPr>
      </p:pic>
    </p:spTree>
    <p:extLst>
      <p:ext uri="{BB962C8B-B14F-4D97-AF65-F5344CB8AC3E}">
        <p14:creationId xmlns:p14="http://schemas.microsoft.com/office/powerpoint/2010/main" val="502108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C8B4-AD84-3304-BA84-CE38789382E3}"/>
              </a:ext>
            </a:extLst>
          </p:cNvPr>
          <p:cNvSpPr>
            <a:spLocks noGrp="1"/>
          </p:cNvSpPr>
          <p:nvPr>
            <p:ph type="title"/>
          </p:nvPr>
        </p:nvSpPr>
        <p:spPr/>
        <p:txBody>
          <a:bodyPr/>
          <a:lstStyle/>
          <a:p>
            <a:r>
              <a:rPr lang="en-US" dirty="0"/>
              <a:t>Classes of Commonly Used Powered Industrial Trucks</a:t>
            </a:r>
          </a:p>
        </p:txBody>
      </p:sp>
      <p:sp>
        <p:nvSpPr>
          <p:cNvPr id="3" name="Content Placeholder 2">
            <a:extLst>
              <a:ext uri="{FF2B5EF4-FFF2-40B4-BE49-F238E27FC236}">
                <a16:creationId xmlns:a16="http://schemas.microsoft.com/office/drawing/2014/main" id="{67FCD135-B2EC-16D5-B6A5-D45946EE260D}"/>
              </a:ext>
            </a:extLst>
          </p:cNvPr>
          <p:cNvSpPr>
            <a:spLocks noGrp="1"/>
          </p:cNvSpPr>
          <p:nvPr>
            <p:ph idx="1"/>
          </p:nvPr>
        </p:nvSpPr>
        <p:spPr>
          <a:xfrm>
            <a:off x="838199" y="1825625"/>
            <a:ext cx="10703767" cy="4351338"/>
          </a:xfrm>
        </p:spPr>
        <p:txBody>
          <a:bodyPr>
            <a:normAutofit/>
          </a:bodyPr>
          <a:lstStyle/>
          <a:p>
            <a:pPr marL="0" indent="0" algn="ctr">
              <a:buNone/>
            </a:pPr>
            <a:r>
              <a:rPr lang="en-US" sz="3200" b="1" dirty="0"/>
              <a:t>Class V – Internal Combustion Engine Trucks (pneumatic tires)</a:t>
            </a:r>
          </a:p>
        </p:txBody>
      </p:sp>
      <p:sp>
        <p:nvSpPr>
          <p:cNvPr id="4" name="Date Placeholder 3">
            <a:extLst>
              <a:ext uri="{FF2B5EF4-FFF2-40B4-BE49-F238E27FC236}">
                <a16:creationId xmlns:a16="http://schemas.microsoft.com/office/drawing/2014/main" id="{31662F8D-137A-1BD0-BC07-52A53397A6E2}"/>
              </a:ext>
            </a:extLst>
          </p:cNvPr>
          <p:cNvSpPr>
            <a:spLocks noGrp="1"/>
          </p:cNvSpPr>
          <p:nvPr>
            <p:ph type="dt" sz="half" idx="10"/>
          </p:nvPr>
        </p:nvSpPr>
        <p:spPr/>
        <p:txBody>
          <a:bodyPr/>
          <a:lstStyle/>
          <a:p>
            <a:fld id="{824D5D47-1752-4D84-8BFB-C2F71A34C932}" type="datetime1">
              <a:rPr lang="en-US" smtClean="0"/>
              <a:t>5/17/2023</a:t>
            </a:fld>
            <a:endParaRPr lang="en-US" dirty="0"/>
          </a:p>
        </p:txBody>
      </p:sp>
      <p:sp>
        <p:nvSpPr>
          <p:cNvPr id="6" name="Slide Number Placeholder 5">
            <a:extLst>
              <a:ext uri="{FF2B5EF4-FFF2-40B4-BE49-F238E27FC236}">
                <a16:creationId xmlns:a16="http://schemas.microsoft.com/office/drawing/2014/main" id="{5605C531-8A81-CAC8-9CFA-6A8A0BA4D4C9}"/>
              </a:ext>
            </a:extLst>
          </p:cNvPr>
          <p:cNvSpPr>
            <a:spLocks noGrp="1"/>
          </p:cNvSpPr>
          <p:nvPr>
            <p:ph type="sldNum" sz="quarter" idx="12"/>
          </p:nvPr>
        </p:nvSpPr>
        <p:spPr/>
        <p:txBody>
          <a:bodyPr/>
          <a:lstStyle/>
          <a:p>
            <a:fld id="{48F63A3B-78C7-47BE-AE5E-E10140E04643}" type="slidenum">
              <a:rPr lang="en-US" smtClean="0"/>
              <a:t>8</a:t>
            </a:fld>
            <a:endParaRPr lang="en-US" dirty="0"/>
          </a:p>
        </p:txBody>
      </p:sp>
      <p:pic>
        <p:nvPicPr>
          <p:cNvPr id="7" name="Picture 7" descr="ABmics08">
            <a:extLst>
              <a:ext uri="{FF2B5EF4-FFF2-40B4-BE49-F238E27FC236}">
                <a16:creationId xmlns:a16="http://schemas.microsoft.com/office/drawing/2014/main" id="{52EB1E5A-3C47-AB02-1036-770E3ED4E455}"/>
              </a:ext>
            </a:extLst>
          </p:cNvPr>
          <p:cNvPicPr>
            <a:picLocks noChangeAspect="1" noChangeArrowheads="1"/>
          </p:cNvPicPr>
          <p:nvPr/>
        </p:nvPicPr>
        <p:blipFill>
          <a:blip r:embed="rId2" cstate="print"/>
          <a:srcRect/>
          <a:stretch>
            <a:fillRect/>
          </a:stretch>
        </p:blipFill>
        <p:spPr bwMode="auto">
          <a:xfrm>
            <a:off x="4308173" y="2370137"/>
            <a:ext cx="3659743" cy="4351338"/>
          </a:xfrm>
          <a:prstGeom prst="rect">
            <a:avLst/>
          </a:prstGeom>
          <a:noFill/>
        </p:spPr>
      </p:pic>
    </p:spTree>
    <p:extLst>
      <p:ext uri="{BB962C8B-B14F-4D97-AF65-F5344CB8AC3E}">
        <p14:creationId xmlns:p14="http://schemas.microsoft.com/office/powerpoint/2010/main" val="1571959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DAE04-5888-A313-E25C-2761E96E9113}"/>
              </a:ext>
            </a:extLst>
          </p:cNvPr>
          <p:cNvSpPr>
            <a:spLocks noGrp="1"/>
          </p:cNvSpPr>
          <p:nvPr>
            <p:ph type="title"/>
          </p:nvPr>
        </p:nvSpPr>
        <p:spPr/>
        <p:txBody>
          <a:bodyPr/>
          <a:lstStyle/>
          <a:p>
            <a:r>
              <a:rPr lang="en-US" dirty="0"/>
              <a:t>Classes of Commonly Used Powered Industrial Trucks</a:t>
            </a:r>
          </a:p>
        </p:txBody>
      </p:sp>
      <p:sp>
        <p:nvSpPr>
          <p:cNvPr id="3" name="Content Placeholder 2">
            <a:extLst>
              <a:ext uri="{FF2B5EF4-FFF2-40B4-BE49-F238E27FC236}">
                <a16:creationId xmlns:a16="http://schemas.microsoft.com/office/drawing/2014/main" id="{F6701C49-DB65-9092-0A3A-457B2B1FFDA1}"/>
              </a:ext>
            </a:extLst>
          </p:cNvPr>
          <p:cNvSpPr>
            <a:spLocks noGrp="1"/>
          </p:cNvSpPr>
          <p:nvPr>
            <p:ph idx="1"/>
          </p:nvPr>
        </p:nvSpPr>
        <p:spPr/>
        <p:txBody>
          <a:bodyPr>
            <a:normAutofit/>
          </a:bodyPr>
          <a:lstStyle/>
          <a:p>
            <a:pPr marL="0" indent="0" algn="ctr">
              <a:buNone/>
            </a:pPr>
            <a:r>
              <a:rPr lang="en-US" sz="3200" b="1" dirty="0"/>
              <a:t>Class VI – Electric and Internal Combustion Engine Tractors</a:t>
            </a:r>
          </a:p>
        </p:txBody>
      </p:sp>
      <p:sp>
        <p:nvSpPr>
          <p:cNvPr id="4" name="Date Placeholder 3">
            <a:extLst>
              <a:ext uri="{FF2B5EF4-FFF2-40B4-BE49-F238E27FC236}">
                <a16:creationId xmlns:a16="http://schemas.microsoft.com/office/drawing/2014/main" id="{F8AFE93D-89F1-6B08-D6CF-BC95CD5659C9}"/>
              </a:ext>
            </a:extLst>
          </p:cNvPr>
          <p:cNvSpPr>
            <a:spLocks noGrp="1"/>
          </p:cNvSpPr>
          <p:nvPr>
            <p:ph type="dt" sz="half" idx="10"/>
          </p:nvPr>
        </p:nvSpPr>
        <p:spPr/>
        <p:txBody>
          <a:bodyPr/>
          <a:lstStyle/>
          <a:p>
            <a:fld id="{824D5D47-1752-4D84-8BFB-C2F71A34C932}" type="datetime1">
              <a:rPr lang="en-US" smtClean="0"/>
              <a:t>5/17/2023</a:t>
            </a:fld>
            <a:endParaRPr lang="en-US" dirty="0"/>
          </a:p>
        </p:txBody>
      </p:sp>
      <p:sp>
        <p:nvSpPr>
          <p:cNvPr id="6" name="Slide Number Placeholder 5">
            <a:extLst>
              <a:ext uri="{FF2B5EF4-FFF2-40B4-BE49-F238E27FC236}">
                <a16:creationId xmlns:a16="http://schemas.microsoft.com/office/drawing/2014/main" id="{8A47A552-CD4A-82E4-7345-DE535E608CB7}"/>
              </a:ext>
            </a:extLst>
          </p:cNvPr>
          <p:cNvSpPr>
            <a:spLocks noGrp="1"/>
          </p:cNvSpPr>
          <p:nvPr>
            <p:ph type="sldNum" sz="quarter" idx="12"/>
          </p:nvPr>
        </p:nvSpPr>
        <p:spPr/>
        <p:txBody>
          <a:bodyPr/>
          <a:lstStyle/>
          <a:p>
            <a:fld id="{48F63A3B-78C7-47BE-AE5E-E10140E04643}" type="slidenum">
              <a:rPr lang="en-US" smtClean="0"/>
              <a:t>9</a:t>
            </a:fld>
            <a:endParaRPr lang="en-US" dirty="0"/>
          </a:p>
        </p:txBody>
      </p:sp>
      <p:pic>
        <p:nvPicPr>
          <p:cNvPr id="7" name="Picture 8" descr="Amisc-28">
            <a:extLst>
              <a:ext uri="{FF2B5EF4-FFF2-40B4-BE49-F238E27FC236}">
                <a16:creationId xmlns:a16="http://schemas.microsoft.com/office/drawing/2014/main" id="{71BA8EF7-51DE-DA5A-4BB2-66F1A7E7B53E}"/>
              </a:ext>
            </a:extLst>
          </p:cNvPr>
          <p:cNvPicPr>
            <a:picLocks noChangeAspect="1" noChangeArrowheads="1"/>
          </p:cNvPicPr>
          <p:nvPr/>
        </p:nvPicPr>
        <p:blipFill>
          <a:blip r:embed="rId2" cstate="print"/>
          <a:srcRect/>
          <a:stretch>
            <a:fillRect/>
          </a:stretch>
        </p:blipFill>
        <p:spPr bwMode="auto">
          <a:xfrm>
            <a:off x="2799411" y="2713185"/>
            <a:ext cx="2727614" cy="2576217"/>
          </a:xfrm>
          <a:prstGeom prst="rect">
            <a:avLst/>
          </a:prstGeom>
          <a:noFill/>
        </p:spPr>
      </p:pic>
      <p:graphicFrame>
        <p:nvGraphicFramePr>
          <p:cNvPr id="8" name="Object 9">
            <a:extLst>
              <a:ext uri="{FF2B5EF4-FFF2-40B4-BE49-F238E27FC236}">
                <a16:creationId xmlns:a16="http://schemas.microsoft.com/office/drawing/2014/main" id="{2B8499D0-BCF5-DEB7-BE03-E886EEE90D17}"/>
              </a:ext>
            </a:extLst>
          </p:cNvPr>
          <p:cNvGraphicFramePr>
            <a:graphicFrameLocks/>
          </p:cNvGraphicFramePr>
          <p:nvPr>
            <p:extLst>
              <p:ext uri="{D42A27DB-BD31-4B8C-83A1-F6EECF244321}">
                <p14:modId xmlns:p14="http://schemas.microsoft.com/office/powerpoint/2010/main" val="336249590"/>
              </p:ext>
            </p:extLst>
          </p:nvPr>
        </p:nvGraphicFramePr>
        <p:xfrm>
          <a:off x="6664976" y="3693319"/>
          <a:ext cx="2841625" cy="2573337"/>
        </p:xfrm>
        <a:graphic>
          <a:graphicData uri="http://schemas.openxmlformats.org/presentationml/2006/ole">
            <mc:AlternateContent xmlns:mc="http://schemas.openxmlformats.org/markup-compatibility/2006">
              <mc:Choice xmlns:v="urn:schemas-microsoft-com:vml" Requires="v">
                <p:oleObj name="Document" r:id="rId3" imgW="5267160" imgH="3943080" progId="">
                  <p:embed/>
                </p:oleObj>
              </mc:Choice>
              <mc:Fallback>
                <p:oleObj name="Document" r:id="rId3" imgW="5267160" imgH="3943080" progId="">
                  <p:embed/>
                  <p:pic>
                    <p:nvPicPr>
                      <p:cNvPr id="8" name="Object 9">
                        <a:extLst>
                          <a:ext uri="{FF2B5EF4-FFF2-40B4-BE49-F238E27FC236}">
                            <a16:creationId xmlns:a16="http://schemas.microsoft.com/office/drawing/2014/main" id="{2B8499D0-BCF5-DEB7-BE03-E886EEE90D17}"/>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4976" y="3693319"/>
                        <a:ext cx="2841625" cy="257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570055539"/>
      </p:ext>
    </p:extLst>
  </p:cSld>
  <p:clrMapOvr>
    <a:masterClrMapping/>
  </p:clrMapOvr>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id="{A3DF6D24-F0EE-443E-8510-005262C0CF7F}" vid="{DA5445AF-4699-4A8F-B145-2FD60CE12CC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DFDE64AAE0974A8908DD3553DDBF03" ma:contentTypeVersion="0" ma:contentTypeDescription="Create a new document." ma:contentTypeScope="" ma:versionID="46a287b4c15f326c72e9d063441dc05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73A0F7-7423-48D4-A966-8AC17BB444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678B604-9059-4F1C-B8E2-C96A71A964D2}">
  <ds:schemaRefs>
    <ds:schemaRef ds:uri="http://purl.org/dc/terms/"/>
    <ds:schemaRef ds:uri="http://schemas.microsoft.com/office/infopath/2007/PartnerControls"/>
    <ds:schemaRef ds:uri="http://purl.org/dc/elements/1.1/"/>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s>
</ds:datastoreItem>
</file>

<file path=customXml/itemProps3.xml><?xml version="1.0" encoding="utf-8"?>
<ds:datastoreItem xmlns:ds="http://schemas.openxmlformats.org/officeDocument/2006/customXml" ds:itemID="{67F4349A-22F7-4A2D-8CA5-43DDCD679590}">
  <ds:schemaRefs>
    <ds:schemaRef ds:uri="http://schemas.microsoft.com/sharepoint/v3/contenttype/forms"/>
  </ds:schemaRefs>
</ds:datastoreItem>
</file>

<file path=docMetadata/LabelInfo.xml><?xml version="1.0" encoding="utf-8"?>
<clbl:labelList xmlns:clbl="http://schemas.microsoft.com/office/2020/mipLabelMetadata">
  <clbl:label id="{eb14b046-24c4-4519-8f26-b89c2159828c}" enabled="0" method="" siteId="{eb14b046-24c4-4519-8f26-b89c2159828c}" removed="1"/>
</clbl:labelList>
</file>

<file path=docProps/app.xml><?xml version="1.0" encoding="utf-8"?>
<Properties xmlns="http://schemas.openxmlformats.org/officeDocument/2006/extended-properties" xmlns:vt="http://schemas.openxmlformats.org/officeDocument/2006/docPropsVTypes">
  <Template>PowerPoint</Template>
  <TotalTime>808</TotalTime>
  <Words>1115</Words>
  <Application>Microsoft Office PowerPoint</Application>
  <PresentationFormat>Widescreen</PresentationFormat>
  <Paragraphs>142</Paragraphs>
  <Slides>22</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0" baseType="lpstr">
      <vt:lpstr>Arial</vt:lpstr>
      <vt:lpstr>Calibri</vt:lpstr>
      <vt:lpstr>Helvetica Neue</vt:lpstr>
      <vt:lpstr>NeueHaasGroteskText Std</vt:lpstr>
      <vt:lpstr>Rockwell</vt:lpstr>
      <vt:lpstr>Wingdings 2</vt:lpstr>
      <vt:lpstr>MN.IT</vt:lpstr>
      <vt:lpstr>Document</vt:lpstr>
      <vt:lpstr>Industrial Lift Trucks 1910.178</vt:lpstr>
      <vt:lpstr>Powered Industrial Truck Definition</vt:lpstr>
      <vt:lpstr>Classes of Commonly-Used Powered Industrial Trucks</vt:lpstr>
      <vt:lpstr>Classes of Commonly Used Powered Industrial Trucks</vt:lpstr>
      <vt:lpstr>Classes of Commonly Used Powered Industrial Trucks</vt:lpstr>
      <vt:lpstr>Classes of Commonly Used Powered Industrial Trucks</vt:lpstr>
      <vt:lpstr>Classes of Commonly Used Powered Industrial Trucks</vt:lpstr>
      <vt:lpstr>Classes of Commonly Used Powered Industrial Trucks</vt:lpstr>
      <vt:lpstr>Classes of Commonly Used Powered Industrial Trucks</vt:lpstr>
      <vt:lpstr>Classes of Commonly Used Powered Industrial Trucks</vt:lpstr>
      <vt:lpstr>Employer Responsibilities</vt:lpstr>
      <vt:lpstr>Employer Responsibilities</vt:lpstr>
      <vt:lpstr>Training Requirements – Truck Related Topics</vt:lpstr>
      <vt:lpstr>Training Requirements – Workplace Related Topics</vt:lpstr>
      <vt:lpstr>Training Requirements</vt:lpstr>
      <vt:lpstr>Truck Operations</vt:lpstr>
      <vt:lpstr>Traveling</vt:lpstr>
      <vt:lpstr>Operation of the Truck</vt:lpstr>
      <vt:lpstr>MN Rule 5205.116</vt:lpstr>
      <vt:lpstr>   </vt:lpstr>
      <vt:lpstr>Workplace Safety Consultation Service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with Image</dc:title>
  <dc:subject>PowerPoint Template</dc:subject>
  <dc:creator>Smith, Michelle K (DLI)</dc:creator>
  <cp:keywords>PowerPoint, Template</cp:keywords>
  <dc:description>Version 1.1, Released 8-2016</dc:description>
  <cp:lastModifiedBy>Jeffrey Fort</cp:lastModifiedBy>
  <cp:revision>5</cp:revision>
  <cp:lastPrinted>2017-03-14T16:27:36Z</cp:lastPrinted>
  <dcterms:created xsi:type="dcterms:W3CDTF">2022-12-07T15:48:46Z</dcterms:created>
  <dcterms:modified xsi:type="dcterms:W3CDTF">2023-05-17T13:13:25Z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0x01010090DFDE64AAE0974A8908DD3553DDBF03</vt:lpwstr>
  </property>
</Properties>
</file>